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517" r:id="rId3"/>
    <p:sldId id="518" r:id="rId4"/>
    <p:sldId id="511" r:id="rId5"/>
    <p:sldId id="526" r:id="rId6"/>
    <p:sldId id="521" r:id="rId7"/>
    <p:sldId id="488" r:id="rId8"/>
    <p:sldId id="548" r:id="rId9"/>
    <p:sldId id="484" r:id="rId10"/>
    <p:sldId id="485" r:id="rId11"/>
    <p:sldId id="522" r:id="rId12"/>
    <p:sldId id="489" r:id="rId13"/>
    <p:sldId id="549" r:id="rId14"/>
    <p:sldId id="524" r:id="rId15"/>
    <p:sldId id="525" r:id="rId16"/>
    <p:sldId id="528" r:id="rId17"/>
    <p:sldId id="529" r:id="rId18"/>
    <p:sldId id="530" r:id="rId19"/>
    <p:sldId id="531" r:id="rId20"/>
    <p:sldId id="532" r:id="rId21"/>
    <p:sldId id="563" r:id="rId22"/>
    <p:sldId id="533" r:id="rId23"/>
    <p:sldId id="551" r:id="rId24"/>
    <p:sldId id="555" r:id="rId25"/>
    <p:sldId id="556" r:id="rId26"/>
    <p:sldId id="557" r:id="rId27"/>
    <p:sldId id="558" r:id="rId28"/>
    <p:sldId id="559" r:id="rId29"/>
    <p:sldId id="560" r:id="rId30"/>
    <p:sldId id="561" r:id="rId31"/>
    <p:sldId id="550" r:id="rId32"/>
    <p:sldId id="537" r:id="rId33"/>
    <p:sldId id="541" r:id="rId34"/>
    <p:sldId id="547" r:id="rId35"/>
    <p:sldId id="552" r:id="rId36"/>
    <p:sldId id="553" r:id="rId37"/>
    <p:sldId id="554" r:id="rId38"/>
    <p:sldId id="417" r:id="rId39"/>
    <p:sldId id="479" r:id="rId40"/>
    <p:sldId id="37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saf" initials="A.M." lastIdx="36" clrIdx="0"/>
  <p:cmAuthor id="1" name="Guy" initials="G" lastIdx="0" clrIdx="1"/>
  <p:cmAuthor id="2" name="geraw" initials="g" lastIdx="2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637"/>
    <a:srgbClr val="FE0000"/>
    <a:srgbClr val="00FF00"/>
    <a:srgbClr val="FBF73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0" autoAdjust="0"/>
    <p:restoredTop sz="96433" autoAdjust="0"/>
  </p:normalViewPr>
  <p:slideViewPr>
    <p:cSldViewPr>
      <p:cViewPr varScale="1">
        <p:scale>
          <a:sx n="105" d="100"/>
          <a:sy n="105" d="100"/>
        </p:scale>
        <p:origin x="1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72384444600335"/>
          <c:y val="4.540763673890609E-2"/>
          <c:w val="0.80708092622542094"/>
          <c:h val="0.679511144698244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CVC4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Sheet1!$A$2:$A$112</c:f>
              <c:numCache>
                <c:formatCode>General</c:formatCode>
                <c:ptCount val="1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</c:numCache>
            </c:numRef>
          </c:cat>
          <c:val>
            <c:numRef>
              <c:f>Sheet1!$B$2:$B$112</c:f>
              <c:numCache>
                <c:formatCode>General</c:formatCode>
                <c:ptCount val="111"/>
                <c:pt idx="0">
                  <c:v>967</c:v>
                </c:pt>
                <c:pt idx="1">
                  <c:v>1952</c:v>
                </c:pt>
                <c:pt idx="2">
                  <c:v>2959</c:v>
                </c:pt>
                <c:pt idx="3">
                  <c:v>4059</c:v>
                </c:pt>
                <c:pt idx="4">
                  <c:v>5196</c:v>
                </c:pt>
                <c:pt idx="5">
                  <c:v>6456</c:v>
                </c:pt>
                <c:pt idx="6">
                  <c:v>7732</c:v>
                </c:pt>
                <c:pt idx="7">
                  <c:v>9029</c:v>
                </c:pt>
                <c:pt idx="8">
                  <c:v>10451</c:v>
                </c:pt>
                <c:pt idx="9">
                  <c:v>11932</c:v>
                </c:pt>
                <c:pt idx="10">
                  <c:v>13421</c:v>
                </c:pt>
                <c:pt idx="11">
                  <c:v>14948</c:v>
                </c:pt>
                <c:pt idx="12">
                  <c:v>16520</c:v>
                </c:pt>
                <c:pt idx="13">
                  <c:v>18096</c:v>
                </c:pt>
                <c:pt idx="14">
                  <c:v>19705</c:v>
                </c:pt>
                <c:pt idx="15">
                  <c:v>21325</c:v>
                </c:pt>
                <c:pt idx="16">
                  <c:v>22977</c:v>
                </c:pt>
                <c:pt idx="17">
                  <c:v>24694</c:v>
                </c:pt>
                <c:pt idx="18">
                  <c:v>26441</c:v>
                </c:pt>
                <c:pt idx="19">
                  <c:v>28189</c:v>
                </c:pt>
                <c:pt idx="20">
                  <c:v>29990</c:v>
                </c:pt>
                <c:pt idx="21">
                  <c:v>32150</c:v>
                </c:pt>
                <c:pt idx="22">
                  <c:v>34332</c:v>
                </c:pt>
                <c:pt idx="23">
                  <c:v>36938</c:v>
                </c:pt>
                <c:pt idx="24">
                  <c:v>39612</c:v>
                </c:pt>
                <c:pt idx="25">
                  <c:v>42333</c:v>
                </c:pt>
                <c:pt idx="26">
                  <c:v>45058</c:v>
                </c:pt>
                <c:pt idx="27">
                  <c:v>47806</c:v>
                </c:pt>
                <c:pt idx="28">
                  <c:v>50642</c:v>
                </c:pt>
                <c:pt idx="29">
                  <c:v>53511</c:v>
                </c:pt>
                <c:pt idx="30">
                  <c:v>56405</c:v>
                </c:pt>
                <c:pt idx="31">
                  <c:v>59332</c:v>
                </c:pt>
                <c:pt idx="32">
                  <c:v>62271</c:v>
                </c:pt>
                <c:pt idx="33">
                  <c:v>65228</c:v>
                </c:pt>
                <c:pt idx="34">
                  <c:v>68199</c:v>
                </c:pt>
                <c:pt idx="35">
                  <c:v>71175</c:v>
                </c:pt>
                <c:pt idx="36">
                  <c:v>74163</c:v>
                </c:pt>
                <c:pt idx="37">
                  <c:v>77155</c:v>
                </c:pt>
                <c:pt idx="38">
                  <c:v>80169</c:v>
                </c:pt>
                <c:pt idx="39">
                  <c:v>83195</c:v>
                </c:pt>
                <c:pt idx="40">
                  <c:v>86227</c:v>
                </c:pt>
                <c:pt idx="41">
                  <c:v>89264</c:v>
                </c:pt>
                <c:pt idx="42">
                  <c:v>92309</c:v>
                </c:pt>
                <c:pt idx="43">
                  <c:v>95386</c:v>
                </c:pt>
                <c:pt idx="44">
                  <c:v>98470</c:v>
                </c:pt>
                <c:pt idx="45">
                  <c:v>101600</c:v>
                </c:pt>
                <c:pt idx="46">
                  <c:v>104740</c:v>
                </c:pt>
                <c:pt idx="47">
                  <c:v>107918</c:v>
                </c:pt>
                <c:pt idx="48">
                  <c:v>111185</c:v>
                </c:pt>
                <c:pt idx="49">
                  <c:v>114499</c:v>
                </c:pt>
                <c:pt idx="50">
                  <c:v>118055</c:v>
                </c:pt>
                <c:pt idx="51">
                  <c:v>121618</c:v>
                </c:pt>
                <c:pt idx="52">
                  <c:v>125184</c:v>
                </c:pt>
                <c:pt idx="53">
                  <c:v>128768</c:v>
                </c:pt>
                <c:pt idx="54">
                  <c:v>132660</c:v>
                </c:pt>
                <c:pt idx="55">
                  <c:v>136715</c:v>
                </c:pt>
                <c:pt idx="56">
                  <c:v>140939</c:v>
                </c:pt>
                <c:pt idx="57">
                  <c:v>145397</c:v>
                </c:pt>
                <c:pt idx="58">
                  <c:v>149968</c:v>
                </c:pt>
                <c:pt idx="59">
                  <c:v>155194</c:v>
                </c:pt>
                <c:pt idx="60">
                  <c:v>160690</c:v>
                </c:pt>
                <c:pt idx="61">
                  <c:v>166417</c:v>
                </c:pt>
                <c:pt idx="62">
                  <c:v>172691</c:v>
                </c:pt>
                <c:pt idx="63">
                  <c:v>179020</c:v>
                </c:pt>
                <c:pt idx="64">
                  <c:v>185677</c:v>
                </c:pt>
                <c:pt idx="65">
                  <c:v>192405</c:v>
                </c:pt>
                <c:pt idx="66">
                  <c:v>199187</c:v>
                </c:pt>
                <c:pt idx="67">
                  <c:v>206371</c:v>
                </c:pt>
                <c:pt idx="68">
                  <c:v>213688</c:v>
                </c:pt>
                <c:pt idx="69">
                  <c:v>221101</c:v>
                </c:pt>
                <c:pt idx="70">
                  <c:v>228738</c:v>
                </c:pt>
                <c:pt idx="71">
                  <c:v>236386</c:v>
                </c:pt>
                <c:pt idx="72">
                  <c:v>244194</c:v>
                </c:pt>
                <c:pt idx="73">
                  <c:v>252107</c:v>
                </c:pt>
                <c:pt idx="74">
                  <c:v>260060</c:v>
                </c:pt>
                <c:pt idx="75">
                  <c:v>268534</c:v>
                </c:pt>
                <c:pt idx="76">
                  <c:v>277266</c:v>
                </c:pt>
                <c:pt idx="77">
                  <c:v>287176</c:v>
                </c:pt>
                <c:pt idx="78">
                  <c:v>298198</c:v>
                </c:pt>
                <c:pt idx="79">
                  <c:v>309670</c:v>
                </c:pt>
                <c:pt idx="80">
                  <c:v>321359</c:v>
                </c:pt>
                <c:pt idx="81">
                  <c:v>333186</c:v>
                </c:pt>
                <c:pt idx="82">
                  <c:v>345054</c:v>
                </c:pt>
                <c:pt idx="83">
                  <c:v>358088</c:v>
                </c:pt>
                <c:pt idx="84">
                  <c:v>374086</c:v>
                </c:pt>
                <c:pt idx="85">
                  <c:v>395340</c:v>
                </c:pt>
                <c:pt idx="86">
                  <c:v>418459</c:v>
                </c:pt>
                <c:pt idx="87">
                  <c:v>445331</c:v>
                </c:pt>
                <c:pt idx="88">
                  <c:v>477658</c:v>
                </c:pt>
                <c:pt idx="89">
                  <c:v>513425</c:v>
                </c:pt>
                <c:pt idx="90">
                  <c:v>553351</c:v>
                </c:pt>
                <c:pt idx="91">
                  <c:v>594590</c:v>
                </c:pt>
                <c:pt idx="92">
                  <c:v>639661</c:v>
                </c:pt>
                <c:pt idx="93">
                  <c:v>686806</c:v>
                </c:pt>
                <c:pt idx="94">
                  <c:v>761012</c:v>
                </c:pt>
                <c:pt idx="95">
                  <c:v>836277</c:v>
                </c:pt>
                <c:pt idx="96">
                  <c:v>916089</c:v>
                </c:pt>
                <c:pt idx="97">
                  <c:v>1000435</c:v>
                </c:pt>
                <c:pt idx="98">
                  <c:v>1091622</c:v>
                </c:pt>
                <c:pt idx="99">
                  <c:v>1212321</c:v>
                </c:pt>
                <c:pt idx="100">
                  <c:v>1378564</c:v>
                </c:pt>
                <c:pt idx="101">
                  <c:v>1555826</c:v>
                </c:pt>
                <c:pt idx="102">
                  <c:v>1733669</c:v>
                </c:pt>
                <c:pt idx="103">
                  <c:v>1914678</c:v>
                </c:pt>
                <c:pt idx="104">
                  <c:v>2095775</c:v>
                </c:pt>
                <c:pt idx="105">
                  <c:v>2279172</c:v>
                </c:pt>
                <c:pt idx="106">
                  <c:v>2462995</c:v>
                </c:pt>
                <c:pt idx="107">
                  <c:v>2646972</c:v>
                </c:pt>
                <c:pt idx="108">
                  <c:v>2832407</c:v>
                </c:pt>
                <c:pt idx="109">
                  <c:v>3066646</c:v>
                </c:pt>
                <c:pt idx="110">
                  <c:v>3463631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BPMC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Sheet1!$A$2:$A$112</c:f>
              <c:numCache>
                <c:formatCode>General</c:formatCode>
                <c:ptCount val="1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</c:numCache>
            </c:numRef>
          </c:cat>
          <c:val>
            <c:numRef>
              <c:f>Sheet1!$C$2:$C$112</c:f>
              <c:numCache>
                <c:formatCode>General</c:formatCode>
                <c:ptCount val="111"/>
                <c:pt idx="0">
                  <c:v>1</c:v>
                </c:pt>
                <c:pt idx="1">
                  <c:v>2</c:v>
                </c:pt>
                <c:pt idx="2">
                  <c:v>19</c:v>
                </c:pt>
                <c:pt idx="3">
                  <c:v>47</c:v>
                </c:pt>
                <c:pt idx="4">
                  <c:v>124</c:v>
                </c:pt>
                <c:pt idx="5">
                  <c:v>513</c:v>
                </c:pt>
                <c:pt idx="6">
                  <c:v>1011</c:v>
                </c:pt>
                <c:pt idx="7">
                  <c:v>2675</c:v>
                </c:pt>
                <c:pt idx="8">
                  <c:v>5416</c:v>
                </c:pt>
                <c:pt idx="9">
                  <c:v>8162</c:v>
                </c:pt>
                <c:pt idx="10">
                  <c:v>10977</c:v>
                </c:pt>
                <c:pt idx="11">
                  <c:v>13842</c:v>
                </c:pt>
                <c:pt idx="12">
                  <c:v>16743</c:v>
                </c:pt>
                <c:pt idx="13">
                  <c:v>19796</c:v>
                </c:pt>
                <c:pt idx="14">
                  <c:v>22896</c:v>
                </c:pt>
                <c:pt idx="15">
                  <c:v>26943</c:v>
                </c:pt>
                <c:pt idx="16">
                  <c:v>31203</c:v>
                </c:pt>
                <c:pt idx="17">
                  <c:v>35571</c:v>
                </c:pt>
                <c:pt idx="18">
                  <c:v>39976</c:v>
                </c:pt>
                <c:pt idx="19">
                  <c:v>44459</c:v>
                </c:pt>
                <c:pt idx="20">
                  <c:v>48990</c:v>
                </c:pt>
                <c:pt idx="21">
                  <c:v>53653</c:v>
                </c:pt>
                <c:pt idx="22">
                  <c:v>58390</c:v>
                </c:pt>
                <c:pt idx="23">
                  <c:v>63223</c:v>
                </c:pt>
                <c:pt idx="24">
                  <c:v>68096</c:v>
                </c:pt>
                <c:pt idx="25">
                  <c:v>72983</c:v>
                </c:pt>
                <c:pt idx="26">
                  <c:v>77871</c:v>
                </c:pt>
                <c:pt idx="27">
                  <c:v>82763</c:v>
                </c:pt>
                <c:pt idx="28">
                  <c:v>87757</c:v>
                </c:pt>
                <c:pt idx="29">
                  <c:v>92768</c:v>
                </c:pt>
                <c:pt idx="30">
                  <c:v>97948</c:v>
                </c:pt>
                <c:pt idx="31">
                  <c:v>103137</c:v>
                </c:pt>
                <c:pt idx="32">
                  <c:v>108338</c:v>
                </c:pt>
                <c:pt idx="33">
                  <c:v>113586</c:v>
                </c:pt>
                <c:pt idx="34">
                  <c:v>118972</c:v>
                </c:pt>
                <c:pt idx="35">
                  <c:v>126402</c:v>
                </c:pt>
                <c:pt idx="36">
                  <c:v>133878</c:v>
                </c:pt>
                <c:pt idx="37">
                  <c:v>141411</c:v>
                </c:pt>
                <c:pt idx="38">
                  <c:v>148953</c:v>
                </c:pt>
                <c:pt idx="39">
                  <c:v>156496</c:v>
                </c:pt>
                <c:pt idx="40">
                  <c:v>164057</c:v>
                </c:pt>
                <c:pt idx="41">
                  <c:v>171878</c:v>
                </c:pt>
                <c:pt idx="42">
                  <c:v>179745</c:v>
                </c:pt>
                <c:pt idx="43">
                  <c:v>187641</c:v>
                </c:pt>
                <c:pt idx="44">
                  <c:v>195568</c:v>
                </c:pt>
                <c:pt idx="45">
                  <c:v>208196</c:v>
                </c:pt>
                <c:pt idx="46">
                  <c:v>221093</c:v>
                </c:pt>
                <c:pt idx="47">
                  <c:v>234506</c:v>
                </c:pt>
                <c:pt idx="48">
                  <c:v>248183</c:v>
                </c:pt>
                <c:pt idx="49">
                  <c:v>261864</c:v>
                </c:pt>
                <c:pt idx="50">
                  <c:v>275550</c:v>
                </c:pt>
                <c:pt idx="51">
                  <c:v>289299</c:v>
                </c:pt>
                <c:pt idx="52">
                  <c:v>304222</c:v>
                </c:pt>
                <c:pt idx="53">
                  <c:v>324424</c:v>
                </c:pt>
                <c:pt idx="54">
                  <c:v>348463</c:v>
                </c:pt>
                <c:pt idx="55">
                  <c:v>372662</c:v>
                </c:pt>
                <c:pt idx="56">
                  <c:v>398860</c:v>
                </c:pt>
                <c:pt idx="57">
                  <c:v>427441</c:v>
                </c:pt>
                <c:pt idx="58">
                  <c:v>457206</c:v>
                </c:pt>
                <c:pt idx="59">
                  <c:v>487664</c:v>
                </c:pt>
                <c:pt idx="60">
                  <c:v>521511</c:v>
                </c:pt>
                <c:pt idx="61">
                  <c:v>555809</c:v>
                </c:pt>
                <c:pt idx="62">
                  <c:v>590883</c:v>
                </c:pt>
                <c:pt idx="63">
                  <c:v>625984</c:v>
                </c:pt>
                <c:pt idx="64">
                  <c:v>661545</c:v>
                </c:pt>
                <c:pt idx="65">
                  <c:v>698302</c:v>
                </c:pt>
                <c:pt idx="66">
                  <c:v>739225</c:v>
                </c:pt>
                <c:pt idx="67">
                  <c:v>781555</c:v>
                </c:pt>
                <c:pt idx="68">
                  <c:v>824645</c:v>
                </c:pt>
                <c:pt idx="69">
                  <c:v>868035</c:v>
                </c:pt>
                <c:pt idx="70">
                  <c:v>911911</c:v>
                </c:pt>
                <c:pt idx="71">
                  <c:v>955995</c:v>
                </c:pt>
                <c:pt idx="72">
                  <c:v>1016133</c:v>
                </c:pt>
                <c:pt idx="73">
                  <c:v>1077706</c:v>
                </c:pt>
                <c:pt idx="74">
                  <c:v>1140311</c:v>
                </c:pt>
                <c:pt idx="75">
                  <c:v>1205258</c:v>
                </c:pt>
                <c:pt idx="76">
                  <c:v>1270672</c:v>
                </c:pt>
                <c:pt idx="77">
                  <c:v>1336919</c:v>
                </c:pt>
                <c:pt idx="78">
                  <c:v>1403583</c:v>
                </c:pt>
                <c:pt idx="79">
                  <c:v>1471200</c:v>
                </c:pt>
                <c:pt idx="80">
                  <c:v>1538987</c:v>
                </c:pt>
                <c:pt idx="81">
                  <c:v>1607635</c:v>
                </c:pt>
                <c:pt idx="82">
                  <c:v>1676961</c:v>
                </c:pt>
                <c:pt idx="83">
                  <c:v>1747234</c:v>
                </c:pt>
                <c:pt idx="84">
                  <c:v>1817799</c:v>
                </c:pt>
                <c:pt idx="85">
                  <c:v>1889496</c:v>
                </c:pt>
                <c:pt idx="86">
                  <c:v>1961468</c:v>
                </c:pt>
                <c:pt idx="87">
                  <c:v>2033821</c:v>
                </c:pt>
                <c:pt idx="88">
                  <c:v>2106345</c:v>
                </c:pt>
                <c:pt idx="89">
                  <c:v>2179845</c:v>
                </c:pt>
                <c:pt idx="90">
                  <c:v>2253707</c:v>
                </c:pt>
                <c:pt idx="91">
                  <c:v>2328743</c:v>
                </c:pt>
                <c:pt idx="92">
                  <c:v>2409752</c:v>
                </c:pt>
                <c:pt idx="93">
                  <c:v>2490905</c:v>
                </c:pt>
                <c:pt idx="94">
                  <c:v>2596222</c:v>
                </c:pt>
                <c:pt idx="95">
                  <c:v>2703577</c:v>
                </c:pt>
                <c:pt idx="96">
                  <c:v>2811338</c:v>
                </c:pt>
                <c:pt idx="97">
                  <c:v>2977350</c:v>
                </c:pt>
                <c:pt idx="98">
                  <c:v>3148847</c:v>
                </c:pt>
                <c:pt idx="99">
                  <c:v>3330635</c:v>
                </c:pt>
                <c:pt idx="100">
                  <c:v>3518787</c:v>
                </c:pt>
                <c:pt idx="101">
                  <c:v>4015314</c:v>
                </c:pt>
                <c:pt idx="102">
                  <c:v>4520030</c:v>
                </c:pt>
                <c:pt idx="103">
                  <c:v>5045030</c:v>
                </c:pt>
                <c:pt idx="104">
                  <c:v>5575500</c:v>
                </c:pt>
                <c:pt idx="105">
                  <c:v>6106737</c:v>
                </c:pt>
                <c:pt idx="106">
                  <c:v>6852740</c:v>
                </c:pt>
                <c:pt idx="107">
                  <c:v>7602278</c:v>
                </c:pt>
                <c:pt idx="108">
                  <c:v>8360460</c:v>
                </c:pt>
                <c:pt idx="109">
                  <c:v>9778552</c:v>
                </c:pt>
                <c:pt idx="110">
                  <c:v>11225061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39776992"/>
        <c:axId val="-1539791136"/>
      </c:lineChart>
      <c:catAx>
        <c:axId val="-1539776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Number of Solved Instances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539791136"/>
        <c:crosses val="autoZero"/>
        <c:auto val="0"/>
        <c:lblAlgn val="ctr"/>
        <c:lblOffset val="100"/>
        <c:tickLblSkip val="10"/>
        <c:tickMarkSkip val="1"/>
        <c:noMultiLvlLbl val="0"/>
      </c:catAx>
      <c:valAx>
        <c:axId val="-1539791136"/>
        <c:scaling>
          <c:logBase val="10"/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539776992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ayout>
        <c:manualLayout>
          <c:xMode val="edge"/>
          <c:yMode val="edge"/>
          <c:x val="0.19565559453968895"/>
          <c:y val="8.048482889915004E-2"/>
          <c:w val="0.24365847767003274"/>
          <c:h val="0.145701400584595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5211149507505"/>
          <c:y val="4.1978278949699188E-2"/>
          <c:w val="0.80708092622542094"/>
          <c:h val="0.679511144698244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CVC4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805</c:v>
                </c:pt>
                <c:pt idx="1">
                  <c:v>2209</c:v>
                </c:pt>
                <c:pt idx="2">
                  <c:v>3873</c:v>
                </c:pt>
                <c:pt idx="3">
                  <c:v>6049</c:v>
                </c:pt>
                <c:pt idx="4">
                  <c:v>8859</c:v>
                </c:pt>
                <c:pt idx="5">
                  <c:v>13128</c:v>
                </c:pt>
                <c:pt idx="6">
                  <c:v>61696</c:v>
                </c:pt>
                <c:pt idx="7">
                  <c:v>131962</c:v>
                </c:pt>
                <c:pt idx="8">
                  <c:v>406489</c:v>
                </c:pt>
                <c:pt idx="9">
                  <c:v>888594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BPMC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1238</c:v>
                </c:pt>
                <c:pt idx="1">
                  <c:v>2510</c:v>
                </c:pt>
                <c:pt idx="2">
                  <c:v>5046</c:v>
                </c:pt>
                <c:pt idx="3">
                  <c:v>8145</c:v>
                </c:pt>
                <c:pt idx="4">
                  <c:v>16852</c:v>
                </c:pt>
                <c:pt idx="5">
                  <c:v>49732</c:v>
                </c:pt>
                <c:pt idx="6">
                  <c:v>186496</c:v>
                </c:pt>
                <c:pt idx="7">
                  <c:v>378334</c:v>
                </c:pt>
                <c:pt idx="8">
                  <c:v>820401</c:v>
                </c:pt>
                <c:pt idx="9">
                  <c:v>1537162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39784064"/>
        <c:axId val="-1539786784"/>
      </c:lineChart>
      <c:catAx>
        <c:axId val="-1539784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Number of Solved Instances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539786784"/>
        <c:crosses val="autoZero"/>
        <c:auto val="0"/>
        <c:lblAlgn val="ctr"/>
        <c:lblOffset val="100"/>
        <c:tickLblSkip val="1"/>
        <c:tickMarkSkip val="10"/>
        <c:noMultiLvlLbl val="0"/>
      </c:catAx>
      <c:valAx>
        <c:axId val="-1539786784"/>
        <c:scaling>
          <c:logBase val="10"/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>
                    <a:solidFill>
                      <a:schemeClr val="tx1"/>
                    </a:solidFill>
                  </a:rPr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539784064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ayout>
        <c:manualLayout>
          <c:xMode val="edge"/>
          <c:yMode val="edge"/>
          <c:x val="0.21837369572659751"/>
          <c:y val="6.5645713777303272E-2"/>
          <c:w val="0.27061905541580461"/>
          <c:h val="0.232495391030169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25636-2992-424C-B232-382C47FA6BB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2839D-639D-4906-A73A-C3FBF3BF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7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E9CBA-FDB1-4A0F-94E0-8EC77C476E4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E766-A110-4AE3-88D4-42A86ADAE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40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41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18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29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34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03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60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68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02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88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43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9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270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52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921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91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35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9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738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7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31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4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15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42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AF51-48DA-4004-9C4A-294A89C7AE6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63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66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E766-A110-4AE3-88D4-42A86ADAE92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9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8146C-0199-4A0C-9024-6A4CAE9DF265}" type="datetime1">
              <a:rPr lang="en-US" smtClean="0"/>
              <a:t>10/5/2015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D9BF7B-6C80-4013-9634-53995E2919F6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E9766-DC95-41C1-8D85-70B5AF921E4C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7206A-EEC8-493A-840E-FE46C6A384A0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EA12B-EDD2-4B54-87B1-0F8E0688CC10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86A8F-8D8D-465B-BF15-87F182E2E175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9AB041-1B37-48D1-98F7-210ECB7936A8}" type="datetime1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6DF6B-B9D0-4200-A68A-127DB6540D5B}" type="datetime1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B5DDC-13CF-4F06-AEB9-286C1588734D}" type="datetime1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8087A-8D45-4DBD-B98C-9CC3690147B4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E797A-A345-4D1B-9929-B2F3B1A6E3F3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6ECC6F-85AC-429B-970E-EB0C3A411B0D}" type="datetime1">
              <a:rPr lang="en-US" smtClean="0"/>
              <a:t>10/5/2015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F14A46-885A-4EEE-B101-81C678D2032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8" Type="http://schemas.openxmlformats.org/officeDocument/2006/relationships/image" Target="../media/image240.png"/><Relationship Id="rId3" Type="http://schemas.openxmlformats.org/officeDocument/2006/relationships/image" Target="../media/image19.png"/><Relationship Id="rId21" Type="http://schemas.openxmlformats.org/officeDocument/2006/relationships/image" Target="../media/image27.png"/><Relationship Id="rId7" Type="http://schemas.openxmlformats.org/officeDocument/2006/relationships/image" Target="../media/image200.png"/><Relationship Id="rId12" Type="http://schemas.openxmlformats.org/officeDocument/2006/relationships/image" Target="../media/image25.png"/><Relationship Id="rId17" Type="http://schemas.openxmlformats.org/officeDocument/2006/relationships/image" Target="../media/image230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2.png"/><Relationship Id="rId20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21.png"/><Relationship Id="rId5" Type="http://schemas.openxmlformats.org/officeDocument/2006/relationships/image" Target="../media/image2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250.png"/><Relationship Id="rId4" Type="http://schemas.openxmlformats.org/officeDocument/2006/relationships/image" Target="../media/image23.png"/><Relationship Id="rId9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6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0.png"/><Relationship Id="rId7" Type="http://schemas.openxmlformats.org/officeDocument/2006/relationships/image" Target="../media/image57.png"/><Relationship Id="rId12" Type="http://schemas.openxmlformats.org/officeDocument/2006/relationships/image" Target="../media/image5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51.png"/><Relationship Id="rId5" Type="http://schemas.openxmlformats.org/officeDocument/2006/relationships/image" Target="../media/image44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43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0.png"/><Relationship Id="rId10" Type="http://schemas.openxmlformats.org/officeDocument/2006/relationships/image" Target="../media/image59.png"/><Relationship Id="rId4" Type="http://schemas.openxmlformats.org/officeDocument/2006/relationships/image" Target="../media/image55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67.png"/><Relationship Id="rId7" Type="http://schemas.openxmlformats.org/officeDocument/2006/relationships/image" Target="../media/image81.png"/><Relationship Id="rId12" Type="http://schemas.openxmlformats.org/officeDocument/2006/relationships/image" Target="../media/image85.png"/><Relationship Id="rId17" Type="http://schemas.openxmlformats.org/officeDocument/2006/relationships/image" Target="../media/image71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84.png"/><Relationship Id="rId5" Type="http://schemas.openxmlformats.org/officeDocument/2006/relationships/image" Target="../media/image79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19" Type="http://schemas.openxmlformats.org/officeDocument/2006/relationships/image" Target="../media/image72.png"/><Relationship Id="rId4" Type="http://schemas.openxmlformats.org/officeDocument/2006/relationships/image" Target="../media/image68.png"/><Relationship Id="rId9" Type="http://schemas.openxmlformats.org/officeDocument/2006/relationships/image" Target="../media/image70.png"/><Relationship Id="rId14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Relationship Id="rId9" Type="http://schemas.openxmlformats.org/officeDocument/2006/relationships/image" Target="../media/image12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12" Type="http://schemas.openxmlformats.org/officeDocument/2006/relationships/image" Target="../media/image9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11" Type="http://schemas.openxmlformats.org/officeDocument/2006/relationships/image" Target="../media/image80.png"/><Relationship Id="rId5" Type="http://schemas.openxmlformats.org/officeDocument/2006/relationships/image" Target="../media/image132.png"/><Relationship Id="rId10" Type="http://schemas.openxmlformats.org/officeDocument/2006/relationships/image" Target="../media/image78.png"/><Relationship Id="rId4" Type="http://schemas.openxmlformats.org/officeDocument/2006/relationships/image" Target="../media/image131.png"/><Relationship Id="rId9" Type="http://schemas.openxmlformats.org/officeDocument/2006/relationships/image" Target="../media/image77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0.png"/><Relationship Id="rId5" Type="http://schemas.openxmlformats.org/officeDocument/2006/relationships/image" Target="../media/image30.png"/><Relationship Id="rId4" Type="http://schemas.openxmlformats.org/officeDocument/2006/relationships/image" Target="../media/image11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20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8229600" cy="145097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</a:rPr>
              <a:t>Theory-Aided </a:t>
            </a:r>
            <a:r>
              <a:rPr lang="en-US" sz="4400" dirty="0">
                <a:solidFill>
                  <a:srgbClr val="002060"/>
                </a:solidFill>
              </a:rPr>
              <a:t>Model Checking of Concurrent Transition Systems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048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u="sng" dirty="0" smtClean="0">
                <a:solidFill>
                  <a:srgbClr val="0070C0"/>
                </a:solidFill>
              </a:rPr>
              <a:t>Guy </a:t>
            </a:r>
            <a:r>
              <a:rPr lang="en-US" sz="2400" u="sng" dirty="0">
                <a:solidFill>
                  <a:srgbClr val="0070C0"/>
                </a:solidFill>
              </a:rPr>
              <a:t>Katz</a:t>
            </a:r>
            <a:r>
              <a:rPr lang="en-US" sz="2400" dirty="0">
                <a:solidFill>
                  <a:srgbClr val="0070C0"/>
                </a:solidFill>
              </a:rPr>
              <a:t>, Clark Barrett, David </a:t>
            </a:r>
            <a:r>
              <a:rPr lang="en-US" sz="2400" dirty="0" err="1" smtClean="0">
                <a:solidFill>
                  <a:srgbClr val="0070C0"/>
                </a:solidFill>
              </a:rPr>
              <a:t>Harel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pic>
        <p:nvPicPr>
          <p:cNvPr id="6" name="Picture 2" descr="קובץ:Weizmann Institute of Science Symbol.sv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49"/>
          <a:stretch/>
        </p:blipFill>
        <p:spPr bwMode="auto">
          <a:xfrm>
            <a:off x="1905035" y="5527127"/>
            <a:ext cx="1475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76134" y="4873176"/>
            <a:ext cx="2755113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New York University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4688510"/>
            <a:ext cx="2694520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Weizmann Institute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of Science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ngineering.nyu.edu/sites/all/themes/polyframe/og_image_defaul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90" y="552712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71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 rot="5400000">
            <a:off x="4219333" y="5513622"/>
            <a:ext cx="447235" cy="442059"/>
          </a:xfrm>
          <a:prstGeom prst="bentConnector2">
            <a:avLst/>
          </a:prstGeom>
          <a:ln>
            <a:solidFill>
              <a:srgbClr val="0D5EFF"/>
            </a:solidFill>
            <a:headEnd type="none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upload.wikimedia.org/wikipedia/commons/thumb/1/11/Kitchen_Funnel.jpg/220px-Kitchen_Funnel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653" y="4581526"/>
            <a:ext cx="1023787" cy="9782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715800" y="2235953"/>
            <a:ext cx="2506386" cy="376286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68912" y="4000335"/>
            <a:ext cx="0" cy="780932"/>
          </a:xfrm>
          <a:prstGeom prst="straightConnector1">
            <a:avLst/>
          </a:prstGeom>
          <a:ln>
            <a:solidFill>
              <a:srgbClr val="0D5EFF"/>
            </a:solidFill>
            <a:headEnd type="none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53030" y="4028694"/>
            <a:ext cx="0" cy="752574"/>
          </a:xfrm>
          <a:prstGeom prst="straightConnector1">
            <a:avLst/>
          </a:prstGeom>
          <a:ln>
            <a:solidFill>
              <a:srgbClr val="0D5EFF"/>
            </a:solidFill>
            <a:headEnd type="none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www.composters.com/im/399/garden_siev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94" y="3764012"/>
            <a:ext cx="1322174" cy="64767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4562474" y="2674955"/>
            <a:ext cx="0" cy="1431757"/>
          </a:xfrm>
          <a:prstGeom prst="straightConnector1">
            <a:avLst/>
          </a:prstGeom>
          <a:ln>
            <a:solidFill>
              <a:srgbClr val="0D5EFF"/>
            </a:solidFill>
            <a:headEnd type="none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596848" y="2298668"/>
            <a:ext cx="2506386" cy="376286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B-s</a:t>
            </a:r>
          </a:p>
        </p:txBody>
      </p:sp>
      <p:cxnSp>
        <p:nvCxnSpPr>
          <p:cNvPr id="15" name="Elbow Connector 14"/>
          <p:cNvCxnSpPr>
            <a:cxnSpLocks/>
          </p:cNvCxnSpPr>
          <p:nvPr/>
        </p:nvCxnSpPr>
        <p:spPr>
          <a:xfrm rot="5400000" flipH="1" flipV="1">
            <a:off x="2591342" y="3867086"/>
            <a:ext cx="3521609" cy="510201"/>
          </a:xfrm>
          <a:prstGeom prst="bentConnector5">
            <a:avLst>
              <a:gd name="adj1" fmla="val 602"/>
              <a:gd name="adj2" fmla="val -231533"/>
              <a:gd name="adj3" fmla="val 109707"/>
            </a:avLst>
          </a:prstGeom>
          <a:ln>
            <a:solidFill>
              <a:srgbClr val="008000"/>
            </a:solidFill>
            <a:headEnd type="oval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84580" y="3518802"/>
            <a:ext cx="80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rebuchet MS" pitchFamily="34" charset="0"/>
              </a:rPr>
              <a:t>Block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4768582" y="1458811"/>
            <a:ext cx="697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8000"/>
                </a:solidFill>
                <a:latin typeface="Trebuchet MS" pitchFamily="34" charset="0"/>
              </a:rPr>
              <a:t>Wait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3177062" y="3436740"/>
            <a:ext cx="1089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  <a:latin typeface="Trebuchet MS" pitchFamily="34" charset="0"/>
              </a:rPr>
              <a:t>Request</a:t>
            </a:r>
            <a:endParaRPr lang="en-US" sz="7200" dirty="0"/>
          </a:p>
        </p:txBody>
      </p:sp>
      <p:sp>
        <p:nvSpPr>
          <p:cNvPr id="20" name="Oval 19"/>
          <p:cNvSpPr/>
          <p:nvPr/>
        </p:nvSpPr>
        <p:spPr>
          <a:xfrm>
            <a:off x="4599130" y="5486400"/>
            <a:ext cx="115445" cy="11030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/>
          <p:nvPr/>
        </p:nvCxnSpPr>
        <p:spPr>
          <a:xfrm flipH="1">
            <a:off x="5384694" y="2389035"/>
            <a:ext cx="851252" cy="1755329"/>
          </a:xfrm>
          <a:prstGeom prst="bentConnector4">
            <a:avLst>
              <a:gd name="adj1" fmla="val -28019"/>
              <a:gd name="adj2" fmla="val 100301"/>
            </a:avLst>
          </a:prstGeom>
          <a:ln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flipH="1">
            <a:off x="5439735" y="2451750"/>
            <a:ext cx="661279" cy="1565976"/>
          </a:xfrm>
          <a:prstGeom prst="bentConnector4">
            <a:avLst>
              <a:gd name="adj1" fmla="val -24970"/>
              <a:gd name="adj2" fmla="val 100226"/>
            </a:avLst>
          </a:prstGeom>
          <a:ln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5400000" flipH="1" flipV="1">
            <a:off x="2653121" y="3773832"/>
            <a:ext cx="3837624" cy="761866"/>
          </a:xfrm>
          <a:prstGeom prst="bentConnector5">
            <a:avLst>
              <a:gd name="adj1" fmla="val 656"/>
              <a:gd name="adj2" fmla="val -205100"/>
              <a:gd name="adj3" fmla="val 109935"/>
            </a:avLst>
          </a:prstGeom>
          <a:ln>
            <a:solidFill>
              <a:srgbClr val="008000"/>
            </a:solidFill>
            <a:headEnd type="oval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17460" y="2667000"/>
            <a:ext cx="0" cy="1333335"/>
          </a:xfrm>
          <a:prstGeom prst="straightConnector1">
            <a:avLst/>
          </a:prstGeom>
          <a:ln>
            <a:solidFill>
              <a:srgbClr val="0D5EFF"/>
            </a:solidFill>
            <a:headEnd type="none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63008" y="2683043"/>
            <a:ext cx="0" cy="1431757"/>
          </a:xfrm>
          <a:prstGeom prst="straightConnector1">
            <a:avLst/>
          </a:prstGeom>
          <a:ln>
            <a:solidFill>
              <a:srgbClr val="0D5EFF"/>
            </a:solidFill>
            <a:headEnd type="none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477896" y="2361382"/>
            <a:ext cx="2506386" cy="376286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</a:rPr>
              <a:t>Threads</a:t>
            </a:r>
            <a:endParaRPr lang="en-US" sz="2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322120" y="2737668"/>
            <a:ext cx="14695" cy="1262667"/>
          </a:xfrm>
          <a:prstGeom prst="straightConnector1">
            <a:avLst/>
          </a:prstGeom>
          <a:ln>
            <a:solidFill>
              <a:srgbClr val="0D5EFF"/>
            </a:solidFill>
            <a:headEnd type="none" w="med" len="med"/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04971" y="2731702"/>
            <a:ext cx="115445" cy="110308"/>
          </a:xfrm>
          <a:prstGeom prst="ellipse">
            <a:avLst/>
          </a:prstGeom>
          <a:solidFill>
            <a:schemeClr val="accent6"/>
          </a:solidFill>
          <a:ln>
            <a:tailEnd type="arrow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800600" y="2731065"/>
            <a:ext cx="115445" cy="110308"/>
          </a:xfrm>
          <a:prstGeom prst="ellipse">
            <a:avLst/>
          </a:prstGeom>
          <a:solidFill>
            <a:schemeClr val="accent6"/>
          </a:solidFill>
          <a:ln>
            <a:tailEnd type="arrow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055052" y="2736220"/>
            <a:ext cx="115445" cy="110308"/>
          </a:xfrm>
          <a:prstGeom prst="ellipse">
            <a:avLst/>
          </a:prstGeom>
          <a:solidFill>
            <a:schemeClr val="accent6"/>
          </a:solidFill>
          <a:ln>
            <a:tailEnd type="arrow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266656" y="2728296"/>
            <a:ext cx="115445" cy="110308"/>
          </a:xfrm>
          <a:prstGeom prst="ellipse">
            <a:avLst/>
          </a:prstGeom>
          <a:solidFill>
            <a:schemeClr val="accent6"/>
          </a:solidFill>
          <a:ln>
            <a:tailEnd type="arrow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39323" y="5836440"/>
            <a:ext cx="115445" cy="11030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157789" y="6018423"/>
            <a:ext cx="115445" cy="11030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42050" y="2328092"/>
            <a:ext cx="115445" cy="110308"/>
          </a:xfrm>
          <a:prstGeom prst="ellipse">
            <a:avLst/>
          </a:prstGeom>
          <a:solidFill>
            <a:srgbClr val="FF0000"/>
          </a:solidFill>
          <a:ln>
            <a:tailEnd type="arrow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096000" y="2404292"/>
            <a:ext cx="115445" cy="110308"/>
          </a:xfrm>
          <a:prstGeom prst="ellipse">
            <a:avLst/>
          </a:prstGeom>
          <a:solidFill>
            <a:srgbClr val="FF0000"/>
          </a:solidFill>
          <a:ln>
            <a:tailEnd type="arrow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Execution Cycle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3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 L 0.00104 0.187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69 L 0.00069 0.18195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00052 0.18959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0104 0.1810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556E-6 L 0.01806 -0.00092 L 0.01667 0.25742 L -0.10486 0.25649 " pathEditMode="relative" ptsTypes="AAAA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23 L 0.01319 -0.003 L 0.01389 0.2257 L -0.08264 0.22848 " pathEditMode="relative" rAng="0" ptsTypes="AAAA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8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9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9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1875 L -0.00139 0.3048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585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8959 L -0.00052 0.30625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30486 L 0.00937 0.32708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111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30625 L -0.01354 0.32685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" y="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3.7037E-7 L 0.00069 0.06111 L -0.04723 0.06111 " pathEditMode="relative" rAng="0" ptsTypes="AAA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L -0.12969 -0.00509 L -0.12969 -0.56459 L 0.05468 -0.56389 L 0.05521 -0.51875 " pathEditMode="relative" rAng="0" ptsTypes="AAAAA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-2821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L -0.1724 -0.0044 L -0.17292 -0.61482 L 0.07969 -0.6169 L 0.08073 -0.56204 " pathEditMode="relative" rAng="0" ptsTypes="AAAAA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6" y="-3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"/>
                            </p:stCondLst>
                            <p:childTnLst>
                              <p:par>
                                <p:cTn id="76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4" grpId="0" animBg="1"/>
      <p:bldP spid="24" grpId="1" animBg="1"/>
      <p:bldP spid="24" grpId="2" animBg="1"/>
      <p:bldP spid="24" grpId="3" animBg="1"/>
      <p:bldP spid="30" grpId="0" animBg="1"/>
      <p:bldP spid="30" grpId="1" animBg="1"/>
      <p:bldP spid="30" grpId="2" animBg="1"/>
      <p:bldP spid="30" grpId="3" animBg="1"/>
      <p:bldP spid="28" grpId="0" animBg="1"/>
      <p:bldP spid="28" grpId="1" animBg="1"/>
      <p:bldP spid="31" grpId="0" animBg="1"/>
      <p:bldP spid="31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𝜔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 smtClean="0"/>
                  <a:t> requested and not blocked at rightmost states</a:t>
                </a:r>
              </a:p>
              <a:p>
                <a:pPr lvl="1"/>
                <a:r>
                  <a:rPr lang="en-US" sz="2000" dirty="0" smtClean="0"/>
                  <a:t>Precisely every 6 steps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02809" y="3555833"/>
            <a:ext cx="473368" cy="4747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4926809" y="3555833"/>
            <a:ext cx="473368" cy="4747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55999" y="4040081"/>
                <a:ext cx="966988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0" dirty="0" smtClean="0">
                  <a:solidFill>
                    <a:srgbClr val="0070C0"/>
                  </a:solidFill>
                  <a:latin typeface="Consolas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sz="2000" dirty="0">
                  <a:solidFill>
                    <a:srgbClr val="FF0000"/>
                  </a:solidFill>
                  <a:latin typeface="Consola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999" y="4040081"/>
                <a:ext cx="966988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39255" y="4040081"/>
                <a:ext cx="126117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dirty="0" smtClean="0">
                  <a:solidFill>
                    <a:srgbClr val="0070C0"/>
                  </a:solidFill>
                  <a:latin typeface="Consola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255" y="4040081"/>
                <a:ext cx="1261176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88609" y="3784433"/>
                <a:ext cx="66759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09" y="3784433"/>
                <a:ext cx="667590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88609" y="2971800"/>
                <a:ext cx="66759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09" y="2971800"/>
                <a:ext cx="667590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/>
          <p:cNvSpPr/>
          <p:nvPr/>
        </p:nvSpPr>
        <p:spPr>
          <a:xfrm>
            <a:off x="2625127" y="5346421"/>
            <a:ext cx="473368" cy="4747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78317" y="5830669"/>
                <a:ext cx="966988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0" dirty="0" smtClean="0">
                  <a:solidFill>
                    <a:srgbClr val="0070C0"/>
                  </a:solidFill>
                  <a:latin typeface="Consolas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sz="2000" dirty="0">
                  <a:solidFill>
                    <a:srgbClr val="FF0000"/>
                  </a:solidFill>
                  <a:latin typeface="Consola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317" y="5830669"/>
                <a:ext cx="966988" cy="7078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216517" y="5637861"/>
                <a:ext cx="66759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517" y="5637861"/>
                <a:ext cx="667590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52016" y="4724400"/>
                <a:ext cx="66759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016" y="4724400"/>
                <a:ext cx="667590" cy="4001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4164809" y="5348400"/>
            <a:ext cx="473368" cy="4747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02317" y="5827527"/>
                <a:ext cx="966988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0" dirty="0" smtClean="0">
                  <a:solidFill>
                    <a:srgbClr val="0070C0"/>
                  </a:solidFill>
                  <a:latin typeface="Consolas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dirty="0" smtClean="0">
                  <a:solidFill>
                    <a:srgbClr val="FF0000"/>
                  </a:solidFill>
                  <a:latin typeface="Consola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317" y="5827527"/>
                <a:ext cx="966988" cy="70788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/>
          <p:cNvSpPr/>
          <p:nvPr/>
        </p:nvSpPr>
        <p:spPr>
          <a:xfrm>
            <a:off x="5704491" y="5352771"/>
            <a:ext cx="473368" cy="4747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311659" y="5827527"/>
                <a:ext cx="1247919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dirty="0" smtClean="0">
                  <a:solidFill>
                    <a:srgbClr val="0070C0"/>
                  </a:solidFill>
                  <a:latin typeface="Consolas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659" y="5827527"/>
                <a:ext cx="1247919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13703" y="5633852"/>
                <a:ext cx="66759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703" y="5633852"/>
                <a:ext cx="667590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val 55"/>
          <p:cNvSpPr/>
          <p:nvPr/>
        </p:nvSpPr>
        <p:spPr>
          <a:xfrm>
            <a:off x="2625127" y="5348400"/>
            <a:ext cx="473368" cy="474756"/>
          </a:xfrm>
          <a:prstGeom prst="ellipse">
            <a:avLst/>
          </a:prstGeom>
          <a:solidFill>
            <a:srgbClr val="7030A0"/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7" name="Oval 56"/>
          <p:cNvSpPr/>
          <p:nvPr/>
        </p:nvSpPr>
        <p:spPr>
          <a:xfrm>
            <a:off x="4164809" y="5348400"/>
            <a:ext cx="473368" cy="474756"/>
          </a:xfrm>
          <a:prstGeom prst="ellipse">
            <a:avLst/>
          </a:prstGeom>
          <a:solidFill>
            <a:srgbClr val="7030A0"/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8" name="Oval 57"/>
          <p:cNvSpPr/>
          <p:nvPr/>
        </p:nvSpPr>
        <p:spPr>
          <a:xfrm>
            <a:off x="5704491" y="5352000"/>
            <a:ext cx="473368" cy="474756"/>
          </a:xfrm>
          <a:prstGeom prst="ellipse">
            <a:avLst/>
          </a:prstGeom>
          <a:solidFill>
            <a:srgbClr val="7030A0"/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4926809" y="3555600"/>
            <a:ext cx="473368" cy="474756"/>
          </a:xfrm>
          <a:prstGeom prst="ellipse">
            <a:avLst/>
          </a:prstGeom>
          <a:solidFill>
            <a:srgbClr val="7030A0"/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0" name="Oval 59"/>
          <p:cNvSpPr/>
          <p:nvPr/>
        </p:nvSpPr>
        <p:spPr>
          <a:xfrm>
            <a:off x="3404640" y="3555600"/>
            <a:ext cx="473368" cy="474756"/>
          </a:xfrm>
          <a:prstGeom prst="ellipse">
            <a:avLst/>
          </a:prstGeom>
          <a:solidFill>
            <a:srgbClr val="7030A0"/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5" name="Oval 54"/>
          <p:cNvSpPr/>
          <p:nvPr/>
        </p:nvSpPr>
        <p:spPr>
          <a:xfrm>
            <a:off x="4926809" y="3555600"/>
            <a:ext cx="473368" cy="474756"/>
          </a:xfrm>
          <a:prstGeom prst="ellipse">
            <a:avLst/>
          </a:prstGeom>
          <a:solidFill>
            <a:srgbClr val="00B050"/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2" name="Oval 61"/>
          <p:cNvSpPr/>
          <p:nvPr/>
        </p:nvSpPr>
        <p:spPr>
          <a:xfrm>
            <a:off x="5704491" y="5352000"/>
            <a:ext cx="473368" cy="474756"/>
          </a:xfrm>
          <a:prstGeom prst="ellipse">
            <a:avLst/>
          </a:prstGeom>
          <a:solidFill>
            <a:srgbClr val="00B050"/>
          </a:solidFill>
          <a:ln w="60325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286000" y="5583799"/>
            <a:ext cx="339127" cy="655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2" idx="6"/>
            <a:endCxn id="33" idx="2"/>
          </p:cNvCxnSpPr>
          <p:nvPr/>
        </p:nvCxnSpPr>
        <p:spPr>
          <a:xfrm>
            <a:off x="3098495" y="5583799"/>
            <a:ext cx="1066314" cy="1979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3" idx="6"/>
            <a:endCxn id="45" idx="2"/>
          </p:cNvCxnSpPr>
          <p:nvPr/>
        </p:nvCxnSpPr>
        <p:spPr>
          <a:xfrm>
            <a:off x="4638177" y="5585778"/>
            <a:ext cx="1066314" cy="4371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063682" y="3793211"/>
            <a:ext cx="339127" cy="655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>
          <a:xfrm>
            <a:off x="3876177" y="3793211"/>
            <a:ext cx="1050632" cy="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0"/>
            <a:endCxn id="6" idx="0"/>
          </p:cNvCxnSpPr>
          <p:nvPr/>
        </p:nvCxnSpPr>
        <p:spPr>
          <a:xfrm rot="16200000" flipV="1">
            <a:off x="4401493" y="2793833"/>
            <a:ext cx="12700" cy="1524000"/>
          </a:xfrm>
          <a:prstGeom prst="bentConnector3">
            <a:avLst>
              <a:gd name="adj1" fmla="val 1800000"/>
            </a:avLst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5" idx="0"/>
            <a:endCxn id="32" idx="0"/>
          </p:cNvCxnSpPr>
          <p:nvPr/>
        </p:nvCxnSpPr>
        <p:spPr>
          <a:xfrm rot="16200000" flipV="1">
            <a:off x="4398318" y="3809914"/>
            <a:ext cx="6350" cy="3079364"/>
          </a:xfrm>
          <a:prstGeom prst="bentConnector3">
            <a:avLst>
              <a:gd name="adj1" fmla="val 3700000"/>
            </a:avLst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Trace: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blipFill rotWithShape="0">
                <a:blip r:embed="rId16"/>
                <a:stretch>
                  <a:fillRect l="-2550"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Trace: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blipFill rotWithShape="0">
                <a:blip r:embed="rId17"/>
                <a:stretch>
                  <a:fillRect l="-2550"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916024" y="3048000"/>
            <a:ext cx="2154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Trace: 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Trace: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000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blipFill rotWithShape="0">
                <a:blip r:embed="rId18"/>
                <a:stretch>
                  <a:fillRect l="-2550"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Trace: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0000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blipFill rotWithShape="0">
                <a:blip r:embed="rId19"/>
                <a:stretch>
                  <a:fillRect l="-2550"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Trace: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00000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24" y="3048000"/>
                <a:ext cx="2154824" cy="370800"/>
              </a:xfrm>
              <a:prstGeom prst="rect">
                <a:avLst/>
              </a:prstGeom>
              <a:blipFill rotWithShape="0">
                <a:blip r:embed="rId20"/>
                <a:stretch>
                  <a:fillRect l="-2550"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916024" y="3048000"/>
                <a:ext cx="215482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Trace: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00000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24" y="3048000"/>
                <a:ext cx="2154824" cy="369332"/>
              </a:xfrm>
              <a:prstGeom prst="rect">
                <a:avLst/>
              </a:prstGeom>
              <a:blipFill rotWithShape="0">
                <a:blip r:embed="rId21"/>
                <a:stretch>
                  <a:fillRect l="-2550"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8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5"/>
      <p:bldP spid="6" grpId="0" uiExpand="1" animBg="1"/>
      <p:bldP spid="8" grpId="0" uiExpand="1" animBg="1"/>
      <p:bldP spid="19" grpId="0" uiExpand="1"/>
      <p:bldP spid="20" grpId="0" uiExpand="1"/>
      <p:bldP spid="26" grpId="0" uiExpand="1"/>
      <p:bldP spid="28" grpId="0" uiExpand="1"/>
      <p:bldP spid="32" grpId="0" uiExpand="1" animBg="1"/>
      <p:bldP spid="37" grpId="0" uiExpand="1"/>
      <p:bldP spid="40" grpId="0" uiExpand="1"/>
      <p:bldP spid="41" grpId="0" uiExpand="1"/>
      <p:bldP spid="33" grpId="0" uiExpand="1" animBg="1"/>
      <p:bldP spid="38" grpId="0" uiExpand="1"/>
      <p:bldP spid="45" grpId="0" uiExpand="1" animBg="1"/>
      <p:bldP spid="46" grpId="0" uiExpand="1"/>
      <p:bldP spid="53" grpId="0" uiExpand="1"/>
      <p:bldP spid="56" grpId="0" animBg="1"/>
      <p:bldP spid="56" grpId="1" animBg="1"/>
      <p:bldP spid="56" grpId="2" animBg="1"/>
      <p:bldP spid="56" grpId="3" animBg="1"/>
      <p:bldP spid="56" grpId="4" animBg="1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8" grpId="2" animBg="1"/>
      <p:bldP spid="58" grpId="3" animBg="1"/>
      <p:bldP spid="59" grpId="0" animBg="1"/>
      <p:bldP spid="59" grpId="1" animBg="1"/>
      <p:bldP spid="59" grpId="2" animBg="1"/>
      <p:bldP spid="59" grpId="3" animBg="1"/>
      <p:bldP spid="59" grpId="4" animBg="1"/>
      <p:bldP spid="59" grpId="5" animBg="1"/>
      <p:bldP spid="60" grpId="0" animBg="1"/>
      <p:bldP spid="60" grpId="1" animBg="1"/>
      <p:bldP spid="60" grpId="2" animBg="1"/>
      <p:bldP spid="60" grpId="3" animBg="1"/>
      <p:bldP spid="60" grpId="4" animBg="1"/>
      <p:bldP spid="60" grpId="5" animBg="1"/>
      <p:bldP spid="60" grpId="6" animBg="1"/>
      <p:bldP spid="55" grpId="0" uiExpand="1" animBg="1"/>
      <p:bldP spid="55" grpId="1" animBg="1"/>
      <p:bldP spid="62" grpId="0" uiExpand="1" animBg="1"/>
      <p:bldP spid="62" grpId="1" animBg="1"/>
      <p:bldP spid="50" grpId="0"/>
      <p:bldP spid="50" grpId="1"/>
      <p:bldP spid="51" grpId="0"/>
      <p:bldP spid="51" grpId="1"/>
      <p:bldP spid="52" grpId="0"/>
      <p:bldP spid="52" grpId="1"/>
      <p:bldP spid="54" grpId="0"/>
      <p:bldP spid="54" grpId="1"/>
      <p:bldP spid="61" grpId="0"/>
      <p:bldP spid="61" grpId="1"/>
      <p:bldP spid="63" grpId="0"/>
      <p:bldP spid="63" grpId="1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i="1" dirty="0" smtClean="0"/>
              <a:t>RWB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RWB </a:t>
            </a:r>
            <a:r>
              <a:rPr lang="en-US" sz="2400" dirty="0" smtClean="0"/>
              <a:t>idioms are common</a:t>
            </a:r>
          </a:p>
          <a:p>
            <a:pPr lvl="1"/>
            <a:r>
              <a:rPr lang="en-US" sz="2000" dirty="0" smtClean="0"/>
              <a:t>Publish / Subscribe systems</a:t>
            </a:r>
          </a:p>
          <a:p>
            <a:pPr lvl="1"/>
            <a:r>
              <a:rPr lang="en-US" sz="2000" dirty="0" smtClean="0"/>
              <a:t>Supervisory control</a:t>
            </a:r>
          </a:p>
          <a:p>
            <a:pPr lvl="1"/>
            <a:r>
              <a:rPr lang="en-US" sz="2000" dirty="0" smtClean="0"/>
              <a:t>Live Sequence Charts (LSCs)</a:t>
            </a:r>
          </a:p>
          <a:p>
            <a:pPr lvl="1"/>
            <a:r>
              <a:rPr lang="en-US" sz="2000" dirty="0" smtClean="0"/>
              <a:t>Behavioral Programming</a:t>
            </a:r>
          </a:p>
          <a:p>
            <a:pPr lvl="1"/>
            <a:endParaRPr lang="en-US" sz="2000" dirty="0" smtClean="0"/>
          </a:p>
          <a:p>
            <a:r>
              <a:rPr lang="en-US" sz="2400" dirty="0"/>
              <a:t>The strict synchronization mechanism facilitates reasoning about individual threads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Makes finding module properties easier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0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RWB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Transition Systems</a:t>
            </a:r>
          </a:p>
          <a:p>
            <a:endParaRPr lang="en-US" sz="2800" dirty="0" smtClean="0"/>
          </a:p>
          <a:p>
            <a:r>
              <a:rPr lang="en-US" sz="2800" dirty="0"/>
              <a:t>A Theory of Transition Systems</a:t>
            </a:r>
          </a:p>
          <a:p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Programs with Shared Arrays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Periodic Programs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3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Transition System (TS) Solver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Input: </a:t>
            </a:r>
          </a:p>
          <a:p>
            <a:pPr lvl="1"/>
            <a:r>
              <a:rPr lang="en-US" sz="2000" dirty="0" smtClean="0"/>
              <a:t>Formulas describing </a:t>
            </a:r>
            <a:r>
              <a:rPr lang="en-US" sz="2000" i="1" dirty="0" smtClean="0"/>
              <a:t>RWB</a:t>
            </a:r>
            <a:r>
              <a:rPr lang="en-US" sz="2000" dirty="0" smtClean="0"/>
              <a:t> threads</a:t>
            </a:r>
          </a:p>
          <a:p>
            <a:pPr lvl="1"/>
            <a:r>
              <a:rPr lang="en-US" sz="2000" dirty="0" smtClean="0"/>
              <a:t>An assertion that the program is unsafe</a:t>
            </a:r>
          </a:p>
          <a:p>
            <a:pPr lvl="2"/>
            <a:r>
              <a:rPr lang="en-US" sz="2000" dirty="0" smtClean="0"/>
              <a:t>A deadlock state is reachable</a:t>
            </a:r>
          </a:p>
          <a:p>
            <a:pPr lvl="2"/>
            <a:r>
              <a:rPr lang="en-US" sz="2000" dirty="0" smtClean="0"/>
              <a:t>Safety reducible to deadlock freedom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Output:</a:t>
            </a:r>
          </a:p>
          <a:p>
            <a:pPr lvl="1"/>
            <a:r>
              <a:rPr lang="en-US" sz="2000" dirty="0" smtClean="0"/>
              <a:t>SAT if the property is violated (+ counter-example)</a:t>
            </a:r>
          </a:p>
          <a:p>
            <a:pPr lvl="1"/>
            <a:r>
              <a:rPr lang="en-US" sz="2000" dirty="0" smtClean="0"/>
              <a:t>UNSAT if the property holds</a:t>
            </a:r>
            <a:endParaRPr lang="en-US" sz="20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8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Decision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2065484" y="1676400"/>
                <a:ext cx="473368" cy="47475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484" y="1676400"/>
                <a:ext cx="473368" cy="474756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/>
              <p:nvPr/>
            </p:nvSpPr>
            <p:spPr>
              <a:xfrm>
                <a:off x="2759368" y="2808359"/>
                <a:ext cx="473368" cy="47475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368" y="2808359"/>
                <a:ext cx="473368" cy="474756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val 23"/>
              <p:cNvSpPr/>
              <p:nvPr/>
            </p:nvSpPr>
            <p:spPr>
              <a:xfrm>
                <a:off x="1371600" y="2808359"/>
                <a:ext cx="473368" cy="474756"/>
              </a:xfrm>
              <a:prstGeom prst="ellipse">
                <a:avLst/>
              </a:prstGeom>
              <a:solidFill>
                <a:srgbClr val="FE0000"/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Oval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08359"/>
                <a:ext cx="473368" cy="474756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/>
              <p:cNvSpPr/>
              <p:nvPr/>
            </p:nvSpPr>
            <p:spPr>
              <a:xfrm>
                <a:off x="2759368" y="3940317"/>
                <a:ext cx="473368" cy="47475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368" y="3940317"/>
                <a:ext cx="473368" cy="474756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>
            <a:endCxn id="6" idx="2"/>
          </p:cNvCxnSpPr>
          <p:nvPr/>
        </p:nvCxnSpPr>
        <p:spPr>
          <a:xfrm>
            <a:off x="1563213" y="1913778"/>
            <a:ext cx="502271" cy="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120561" y="2725516"/>
            <a:ext cx="247650" cy="233915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47625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6882561" y="3872639"/>
            <a:ext cx="247650" cy="233915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47625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6120561" y="1578393"/>
            <a:ext cx="247650" cy="233915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47625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6882561" y="5019762"/>
            <a:ext cx="247650" cy="233915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47625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425361" y="1504840"/>
                <a:ext cx="142875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361" y="1504840"/>
                <a:ext cx="142875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425361" y="2521273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361" y="2521273"/>
                <a:ext cx="1428750" cy="646331"/>
              </a:xfrm>
              <a:prstGeom prst="rect">
                <a:avLst/>
              </a:prstGeom>
              <a:blipFill rotWithShape="0">
                <a:blip r:embed="rId7"/>
                <a:stretch>
                  <a:fillRect r="-32479" b="-75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044993" y="5405346"/>
                <a:ext cx="142875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𝑑𝑒𝑎𝑑𝑙𝑜𝑐𝑘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993" y="5405346"/>
                <a:ext cx="1428750" cy="369332"/>
              </a:xfrm>
              <a:prstGeom prst="rect">
                <a:avLst/>
              </a:prstGeom>
              <a:blipFill rotWithShape="0">
                <a:blip r:embed="rId8"/>
                <a:stretch>
                  <a:fillRect r="-20426" b="-15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71117" y="3524624"/>
                <a:ext cx="1428750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117" y="3524624"/>
                <a:ext cx="1428750" cy="923330"/>
              </a:xfrm>
              <a:prstGeom prst="rect">
                <a:avLst/>
              </a:prstGeom>
              <a:blipFill rotWithShape="0">
                <a:blip r:embed="rId9"/>
                <a:stretch>
                  <a:fillRect r="-31915" b="-526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71117" y="4536554"/>
                <a:ext cx="1428750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117" y="4536554"/>
                <a:ext cx="1428750" cy="1200329"/>
              </a:xfrm>
              <a:prstGeom prst="rect">
                <a:avLst/>
              </a:prstGeom>
              <a:blipFill rotWithShape="0">
                <a:blip r:embed="rId10"/>
                <a:stretch>
                  <a:fillRect r="-31915" b="-406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54"/>
          <p:cNvSpPr/>
          <p:nvPr/>
        </p:nvSpPr>
        <p:spPr>
          <a:xfrm>
            <a:off x="6882561" y="6166885"/>
            <a:ext cx="247650" cy="233915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47625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130211" y="6099176"/>
                <a:ext cx="59055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⊥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211" y="6099176"/>
                <a:ext cx="59055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5358561" y="3872639"/>
            <a:ext cx="247650" cy="233915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47625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05200" y="3663091"/>
                <a:ext cx="1800724" cy="64639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𝑠𝑎𝑓𝑒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:endParaRPr lang="he-IL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663091"/>
                <a:ext cx="1800724" cy="646395"/>
              </a:xfrm>
              <a:prstGeom prst="rect">
                <a:avLst/>
              </a:prstGeom>
              <a:blipFill rotWithShape="0">
                <a:blip r:embed="rId12"/>
                <a:stretch>
                  <a:fillRect r="-5085" b="-75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/>
          <p:cNvCxnSpPr>
            <a:stCxn id="47" idx="4"/>
            <a:endCxn id="43" idx="0"/>
          </p:cNvCxnSpPr>
          <p:nvPr/>
        </p:nvCxnSpPr>
        <p:spPr>
          <a:xfrm>
            <a:off x="6244386" y="1812308"/>
            <a:ext cx="0" cy="91320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57" idx="7"/>
          </p:cNvCxnSpPr>
          <p:nvPr/>
        </p:nvCxnSpPr>
        <p:spPr>
          <a:xfrm flipH="1">
            <a:off x="5569943" y="2925175"/>
            <a:ext cx="586886" cy="98172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3" idx="5"/>
            <a:endCxn id="46" idx="1"/>
          </p:cNvCxnSpPr>
          <p:nvPr/>
        </p:nvCxnSpPr>
        <p:spPr>
          <a:xfrm>
            <a:off x="6331943" y="2925175"/>
            <a:ext cx="586886" cy="98172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6" idx="4"/>
            <a:endCxn id="48" idx="0"/>
          </p:cNvCxnSpPr>
          <p:nvPr/>
        </p:nvCxnSpPr>
        <p:spPr>
          <a:xfrm>
            <a:off x="7006386" y="4106554"/>
            <a:ext cx="0" cy="91320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4"/>
            <a:endCxn id="55" idx="0"/>
          </p:cNvCxnSpPr>
          <p:nvPr/>
        </p:nvCxnSpPr>
        <p:spPr>
          <a:xfrm>
            <a:off x="7006386" y="5253677"/>
            <a:ext cx="0" cy="91320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524500" y="2084246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cap="small" dirty="0" smtClean="0"/>
              <a:t>Start</a:t>
            </a:r>
            <a:endParaRPr lang="he-IL" cap="small" dirty="0"/>
          </a:p>
        </p:txBody>
      </p:sp>
      <p:sp>
        <p:nvSpPr>
          <p:cNvPr id="76" name="TextBox 75"/>
          <p:cNvSpPr txBox="1"/>
          <p:nvPr/>
        </p:nvSpPr>
        <p:spPr>
          <a:xfrm>
            <a:off x="4953000" y="3231369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cap="small" dirty="0" smtClean="0"/>
              <a:t>Decide</a:t>
            </a:r>
            <a:endParaRPr lang="he-IL" cap="small" dirty="0"/>
          </a:p>
        </p:txBody>
      </p:sp>
      <p:sp>
        <p:nvSpPr>
          <p:cNvPr id="77" name="TextBox 76"/>
          <p:cNvSpPr txBox="1"/>
          <p:nvPr/>
        </p:nvSpPr>
        <p:spPr>
          <a:xfrm>
            <a:off x="6705600" y="3230880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cap="small" dirty="0" smtClean="0"/>
              <a:t>Decide</a:t>
            </a:r>
            <a:endParaRPr lang="he-IL" cap="small" dirty="0"/>
          </a:p>
        </p:txBody>
      </p:sp>
      <p:sp>
        <p:nvSpPr>
          <p:cNvPr id="78" name="TextBox 77"/>
          <p:cNvSpPr txBox="1"/>
          <p:nvPr/>
        </p:nvSpPr>
        <p:spPr>
          <a:xfrm>
            <a:off x="6082461" y="4378492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cap="small" dirty="0" smtClean="0"/>
              <a:t>Decide</a:t>
            </a:r>
            <a:endParaRPr lang="he-IL" cap="small" dirty="0"/>
          </a:p>
        </p:txBody>
      </p:sp>
      <p:sp>
        <p:nvSpPr>
          <p:cNvPr id="81" name="TextBox 80"/>
          <p:cNvSpPr txBox="1"/>
          <p:nvPr/>
        </p:nvSpPr>
        <p:spPr>
          <a:xfrm>
            <a:off x="6082461" y="5525615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cap="small" dirty="0" err="1" smtClean="0"/>
              <a:t>Unsat</a:t>
            </a:r>
            <a:endParaRPr lang="he-IL" cap="smal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Oval 81"/>
              <p:cNvSpPr/>
              <p:nvPr/>
            </p:nvSpPr>
            <p:spPr>
              <a:xfrm>
                <a:off x="2066400" y="1677600"/>
                <a:ext cx="473368" cy="474756"/>
              </a:xfrm>
              <a:prstGeom prst="ellipse">
                <a:avLst/>
              </a:prstGeom>
              <a:solidFill>
                <a:srgbClr val="7030A0"/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2" name="Oval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400" y="1677600"/>
                <a:ext cx="473368" cy="474756"/>
              </a:xfrm>
              <a:prstGeom prst="ellipse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Oval 82"/>
              <p:cNvSpPr/>
              <p:nvPr/>
            </p:nvSpPr>
            <p:spPr>
              <a:xfrm>
                <a:off x="2761200" y="2808000"/>
                <a:ext cx="473368" cy="474756"/>
              </a:xfrm>
              <a:prstGeom prst="ellipse">
                <a:avLst/>
              </a:prstGeom>
              <a:solidFill>
                <a:srgbClr val="7030A0"/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3" name="Oval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200" y="2808000"/>
                <a:ext cx="473368" cy="474756"/>
              </a:xfrm>
              <a:prstGeom prst="ellipse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Oval 83"/>
              <p:cNvSpPr/>
              <p:nvPr/>
            </p:nvSpPr>
            <p:spPr>
              <a:xfrm>
                <a:off x="2761200" y="3942000"/>
                <a:ext cx="473368" cy="474756"/>
              </a:xfrm>
              <a:prstGeom prst="ellipse">
                <a:avLst/>
              </a:prstGeom>
              <a:solidFill>
                <a:srgbClr val="7030A0"/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4" name="Oval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200" y="3942000"/>
                <a:ext cx="473368" cy="474756"/>
              </a:xfrm>
              <a:prstGeom prst="ellipse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val 84"/>
              <p:cNvSpPr/>
              <p:nvPr/>
            </p:nvSpPr>
            <p:spPr>
              <a:xfrm>
                <a:off x="1371600" y="2808000"/>
                <a:ext cx="473368" cy="474756"/>
              </a:xfrm>
              <a:prstGeom prst="ellipse">
                <a:avLst/>
              </a:prstGeom>
              <a:solidFill>
                <a:srgbClr val="7030A0"/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5" name="Oval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08000"/>
                <a:ext cx="473368" cy="474756"/>
              </a:xfrm>
              <a:prstGeom prst="ellipse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2044993" y="5794607"/>
                <a:ext cx="142875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𝑑𝑒𝑎𝑑𝑙𝑜𝑐𝑘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993" y="5794607"/>
                <a:ext cx="1428750" cy="369332"/>
              </a:xfrm>
              <a:prstGeom prst="rect">
                <a:avLst/>
              </a:prstGeom>
              <a:blipFill rotWithShape="0">
                <a:blip r:embed="rId17"/>
                <a:stretch>
                  <a:fillRect r="-20000" b="-15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2044993" y="6183868"/>
                <a:ext cx="142875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𝑑𝑒𝑎𝑑𝑙𝑜𝑐𝑘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993" y="6183868"/>
                <a:ext cx="1428750" cy="369332"/>
              </a:xfrm>
              <a:prstGeom prst="rect">
                <a:avLst/>
              </a:prstGeom>
              <a:blipFill rotWithShape="0">
                <a:blip r:embed="rId18"/>
                <a:stretch>
                  <a:fillRect r="-20426" b="-147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6" idx="3"/>
            <a:endCxn id="24" idx="7"/>
          </p:cNvCxnSpPr>
          <p:nvPr/>
        </p:nvCxnSpPr>
        <p:spPr>
          <a:xfrm flipH="1">
            <a:off x="1775645" y="2081630"/>
            <a:ext cx="359162" cy="796255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5"/>
            <a:endCxn id="7" idx="1"/>
          </p:cNvCxnSpPr>
          <p:nvPr/>
        </p:nvCxnSpPr>
        <p:spPr>
          <a:xfrm>
            <a:off x="2469529" y="2081630"/>
            <a:ext cx="359162" cy="796255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7" idx="5"/>
          </p:cNvCxnSpPr>
          <p:nvPr/>
        </p:nvCxnSpPr>
        <p:spPr>
          <a:xfrm flipV="1">
            <a:off x="3163413" y="3213589"/>
            <a:ext cx="0" cy="796254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25" idx="1"/>
          </p:cNvCxnSpPr>
          <p:nvPr/>
        </p:nvCxnSpPr>
        <p:spPr>
          <a:xfrm>
            <a:off x="2828691" y="3213589"/>
            <a:ext cx="0" cy="796254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4629" y="4628707"/>
            <a:ext cx="14287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SAT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71600" y="4964585"/>
            <a:ext cx="23898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Theory-valid lemmas: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035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4" grpId="0" animBg="1"/>
      <p:bldP spid="25" grpId="0" animBg="1"/>
      <p:bldP spid="43" grpId="0" animBg="1"/>
      <p:bldP spid="46" grpId="0" animBg="1"/>
      <p:bldP spid="47" grpId="0" animBg="1"/>
      <p:bldP spid="48" grpId="0" animBg="1"/>
      <p:bldP spid="49" grpId="0"/>
      <p:bldP spid="51" grpId="0"/>
      <p:bldP spid="52" grpId="0"/>
      <p:bldP spid="53" grpId="0"/>
      <p:bldP spid="54" grpId="0"/>
      <p:bldP spid="55" grpId="0" animBg="1"/>
      <p:bldP spid="56" grpId="0"/>
      <p:bldP spid="57" grpId="0" animBg="1"/>
      <p:bldP spid="58" grpId="0"/>
      <p:bldP spid="75" grpId="0"/>
      <p:bldP spid="76" grpId="0"/>
      <p:bldP spid="77" grpId="0"/>
      <p:bldP spid="78" grpId="0"/>
      <p:bldP spid="81" grpId="0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6" grpId="0"/>
      <p:bldP spid="87" grpId="0"/>
      <p:bldP spid="88" grpId="0"/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During state space traversal, TS looks for </a:t>
            </a:r>
            <a:r>
              <a:rPr lang="en-US" sz="2400" i="1" dirty="0" smtClean="0"/>
              <a:t>thread patterns</a:t>
            </a:r>
          </a:p>
          <a:p>
            <a:pPr lvl="1"/>
            <a:r>
              <a:rPr lang="en-US" sz="2000" dirty="0" smtClean="0"/>
              <a:t>Structural properties of threads</a:t>
            </a:r>
          </a:p>
          <a:p>
            <a:pPr lvl="1"/>
            <a:r>
              <a:rPr lang="en-US" sz="2000" dirty="0" smtClean="0"/>
              <a:t>Checked on each thread separately (compositionally)</a:t>
            </a:r>
          </a:p>
          <a:p>
            <a:endParaRPr lang="en-US" sz="2400" dirty="0" smtClean="0"/>
          </a:p>
          <a:p>
            <a:r>
              <a:rPr lang="en-US" sz="2400" dirty="0" smtClean="0"/>
              <a:t>When a pattern applies, lemmas are generated</a:t>
            </a:r>
          </a:p>
          <a:p>
            <a:pPr lvl="1"/>
            <a:r>
              <a:rPr lang="en-US" sz="2000" dirty="0" smtClean="0"/>
              <a:t>From the languages of other theory solvers</a:t>
            </a:r>
          </a:p>
          <a:p>
            <a:pPr lvl="1"/>
            <a:r>
              <a:rPr lang="en-US" sz="2000" dirty="0" smtClean="0"/>
              <a:t>The SMT core handles the interfaces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Other solvers can then curtail the search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8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𝜔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Property: never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7 composite states</a:t>
                </a:r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Matching: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901866" y="1541397"/>
            <a:ext cx="2378083" cy="1809700"/>
            <a:chOff x="2361714" y="1219200"/>
            <a:chExt cx="2378083" cy="1809700"/>
          </a:xfrm>
        </p:grpSpPr>
        <p:sp>
          <p:nvSpPr>
            <p:cNvPr id="6" name="Oval 5"/>
            <p:cNvSpPr/>
            <p:nvPr/>
          </p:nvSpPr>
          <p:spPr>
            <a:xfrm>
              <a:off x="2727032" y="1847654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860009" y="1847654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480222" y="2321014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22" y="2321014"/>
                  <a:ext cx="966988" cy="70788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453590" y="2321014"/>
                  <a:ext cx="1286207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3590" y="2321014"/>
                  <a:ext cx="1286207" cy="40011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192419" y="2076254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2419" y="2076254"/>
                  <a:ext cx="667590" cy="40011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202760" y="1219200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760" y="1219200"/>
                  <a:ext cx="667590" cy="40011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>
              <a:endCxn id="6" idx="2"/>
            </p:cNvCxnSpPr>
            <p:nvPr/>
          </p:nvCxnSpPr>
          <p:spPr>
            <a:xfrm flipV="1">
              <a:off x="2361714" y="2085032"/>
              <a:ext cx="365318" cy="655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196410" y="2085032"/>
              <a:ext cx="659609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V="1">
              <a:off x="3530205" y="1281165"/>
              <a:ext cx="12700" cy="1132977"/>
            </a:xfrm>
            <a:prstGeom prst="bentConnector3">
              <a:avLst>
                <a:gd name="adj1" fmla="val 1800000"/>
              </a:avLst>
            </a:prstGeom>
            <a:ln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335404" y="3347032"/>
            <a:ext cx="3491958" cy="1846380"/>
            <a:chOff x="2006905" y="2971800"/>
            <a:chExt cx="3491958" cy="1846380"/>
          </a:xfrm>
        </p:grpSpPr>
        <p:sp>
          <p:nvSpPr>
            <p:cNvPr id="32" name="Oval 31"/>
            <p:cNvSpPr/>
            <p:nvPr/>
          </p:nvSpPr>
          <p:spPr>
            <a:xfrm>
              <a:off x="2346032" y="3638242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2099222" y="4110294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9222" y="4110294"/>
                  <a:ext cx="966988" cy="70788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820421" y="3929682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0421" y="3929682"/>
                  <a:ext cx="667590" cy="40011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394751" y="2971800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4751" y="2971800"/>
                  <a:ext cx="667590" cy="40011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Oval 32"/>
            <p:cNvSpPr/>
            <p:nvPr/>
          </p:nvSpPr>
          <p:spPr>
            <a:xfrm>
              <a:off x="3489032" y="3640221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236088" y="4110294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6088" y="4110294"/>
                  <a:ext cx="966988" cy="70788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Oval 44"/>
            <p:cNvSpPr/>
            <p:nvPr/>
          </p:nvSpPr>
          <p:spPr>
            <a:xfrm>
              <a:off x="4637691" y="3644592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4379059" y="4110294"/>
                  <a:ext cx="1119804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9059" y="4110294"/>
                  <a:ext cx="1119804" cy="400110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3966250" y="3925673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6250" y="3925673"/>
                  <a:ext cx="667590" cy="400110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 flipV="1">
              <a:off x="2006905" y="3876509"/>
              <a:ext cx="339127" cy="655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819400" y="3875620"/>
              <a:ext cx="669632" cy="1979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962400" y="3877599"/>
              <a:ext cx="675291" cy="4371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 rot="16200000" flipV="1">
              <a:off x="3725371" y="2495587"/>
              <a:ext cx="6350" cy="2291659"/>
            </a:xfrm>
            <a:prstGeom prst="bentConnector3">
              <a:avLst>
                <a:gd name="adj1" fmla="val 3700000"/>
              </a:avLst>
            </a:prstGeom>
            <a:ln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858755" y="5334000"/>
            <a:ext cx="2304694" cy="1107450"/>
            <a:chOff x="2361714" y="1646357"/>
            <a:chExt cx="2304694" cy="1107450"/>
          </a:xfrm>
        </p:grpSpPr>
        <p:sp>
          <p:nvSpPr>
            <p:cNvPr id="54" name="Oval 53"/>
            <p:cNvSpPr/>
            <p:nvPr/>
          </p:nvSpPr>
          <p:spPr>
            <a:xfrm>
              <a:off x="2727032" y="1847654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3860009" y="1847654"/>
              <a:ext cx="473368" cy="474756"/>
            </a:xfrm>
            <a:prstGeom prst="ellipse">
              <a:avLst/>
            </a:prstGeom>
            <a:solidFill>
              <a:srgbClr val="FF0000"/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3526977" y="2353697"/>
                  <a:ext cx="1139431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6977" y="2353697"/>
                  <a:ext cx="1139431" cy="400110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267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3192419" y="1646357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2419" y="1646357"/>
                  <a:ext cx="667590" cy="400110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/>
            <p:cNvCxnSpPr>
              <a:endCxn id="54" idx="2"/>
            </p:cNvCxnSpPr>
            <p:nvPr/>
          </p:nvCxnSpPr>
          <p:spPr>
            <a:xfrm flipV="1">
              <a:off x="2361714" y="2085032"/>
              <a:ext cx="365318" cy="655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3196410" y="2085032"/>
              <a:ext cx="659609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6553200" y="1840153"/>
            <a:ext cx="2378083" cy="1809700"/>
            <a:chOff x="2361714" y="1219200"/>
            <a:chExt cx="2378083" cy="1809700"/>
          </a:xfrm>
        </p:grpSpPr>
        <p:sp>
          <p:nvSpPr>
            <p:cNvPr id="30" name="Oval 29"/>
            <p:cNvSpPr/>
            <p:nvPr/>
          </p:nvSpPr>
          <p:spPr>
            <a:xfrm>
              <a:off x="2727032" y="1847654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860009" y="1847654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2480222" y="2321014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22" y="2321014"/>
                  <a:ext cx="966988" cy="70788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453590" y="2321014"/>
                  <a:ext cx="1286207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3590" y="2321014"/>
                  <a:ext cx="1286207" cy="40011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192419" y="2076254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2419" y="2076254"/>
                  <a:ext cx="667590" cy="40011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3202760" y="1219200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760" y="1219200"/>
                  <a:ext cx="667590" cy="40011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/>
            <p:cNvCxnSpPr>
              <a:endCxn id="30" idx="2"/>
            </p:cNvCxnSpPr>
            <p:nvPr/>
          </p:nvCxnSpPr>
          <p:spPr>
            <a:xfrm flipV="1">
              <a:off x="2361714" y="2085032"/>
              <a:ext cx="365318" cy="655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3196410" y="2085032"/>
              <a:ext cx="659609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 rot="16200000" flipV="1">
              <a:off x="3530205" y="1281165"/>
              <a:ext cx="12700" cy="1132977"/>
            </a:xfrm>
            <a:prstGeom prst="bentConnector3">
              <a:avLst>
                <a:gd name="adj1" fmla="val 1800000"/>
              </a:avLst>
            </a:prstGeom>
            <a:ln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i="1" dirty="0" smtClean="0"/>
                  <a:t>Looped</a:t>
                </a:r>
                <a:r>
                  <a:rPr lang="en-US" sz="2400" dirty="0" smtClean="0"/>
                  <a:t> thread:</a:t>
                </a:r>
                <a:br>
                  <a:rPr lang="en-US" sz="2400" dirty="0" smtClean="0"/>
                </a:br>
                <a:r>
                  <a:rPr lang="en-US" sz="2400" dirty="0" smtClean="0"/>
                  <a:t>Step index determines state 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Recognizing looped threads:</a:t>
                </a:r>
                <a:br>
                  <a:rPr lang="en-US" sz="2400" dirty="0" smtClean="0"/>
                </a:br>
                <a:r>
                  <a:rPr lang="en-US" sz="2400" dirty="0" smtClean="0"/>
                  <a:t>Every state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 smtClean="0"/>
                  <a:t> successor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Also looped</a:t>
                </a:r>
                <a:br>
                  <a:rPr lang="en-US" sz="240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8"/>
                <a:stretch>
                  <a:fillRect t="-9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Looped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18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584287" y="4160124"/>
            <a:ext cx="3491958" cy="1846380"/>
            <a:chOff x="2006905" y="2971800"/>
            <a:chExt cx="3491958" cy="1846380"/>
          </a:xfrm>
        </p:grpSpPr>
        <p:sp>
          <p:nvSpPr>
            <p:cNvPr id="41" name="Oval 40"/>
            <p:cNvSpPr/>
            <p:nvPr/>
          </p:nvSpPr>
          <p:spPr>
            <a:xfrm>
              <a:off x="2346032" y="3638242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099222" y="4110294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9222" y="4110294"/>
                  <a:ext cx="966988" cy="707886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820421" y="3929682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0421" y="3929682"/>
                  <a:ext cx="667590" cy="40011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3394751" y="2971800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4751" y="2971800"/>
                  <a:ext cx="667590" cy="40011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Oval 51"/>
            <p:cNvSpPr/>
            <p:nvPr/>
          </p:nvSpPr>
          <p:spPr>
            <a:xfrm>
              <a:off x="3489032" y="3640221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3236088" y="4110294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6088" y="4110294"/>
                  <a:ext cx="966988" cy="707886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Oval 53"/>
            <p:cNvSpPr/>
            <p:nvPr/>
          </p:nvSpPr>
          <p:spPr>
            <a:xfrm>
              <a:off x="4637691" y="3644592"/>
              <a:ext cx="473368" cy="4747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0325" cmpd="sng">
              <a:solidFill>
                <a:schemeClr val="bg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4379059" y="4110294"/>
                  <a:ext cx="1119804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9059" y="4110294"/>
                  <a:ext cx="1119804" cy="400110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3966250" y="3925673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6250" y="3925673"/>
                  <a:ext cx="667590" cy="400110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Straight Arrow Connector 64"/>
            <p:cNvCxnSpPr/>
            <p:nvPr/>
          </p:nvCxnSpPr>
          <p:spPr>
            <a:xfrm flipV="1">
              <a:off x="2006905" y="3876509"/>
              <a:ext cx="339127" cy="655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2819400" y="3875620"/>
              <a:ext cx="669632" cy="1979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3962400" y="3877599"/>
              <a:ext cx="675291" cy="4371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/>
            <p:nvPr/>
          </p:nvCxnSpPr>
          <p:spPr>
            <a:xfrm rot="16200000" flipV="1">
              <a:off x="3725371" y="2495587"/>
              <a:ext cx="6350" cy="2291659"/>
            </a:xfrm>
            <a:prstGeom prst="bentConnector3">
              <a:avLst>
                <a:gd name="adj1" fmla="val 3700000"/>
              </a:avLst>
            </a:prstGeom>
            <a:ln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032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015073" y="4888153"/>
            <a:ext cx="2310357" cy="1817447"/>
            <a:chOff x="2361714" y="1219200"/>
            <a:chExt cx="2310357" cy="18174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5"/>
                <p:cNvSpPr/>
                <p:nvPr/>
              </p:nvSpPr>
              <p:spPr>
                <a:xfrm>
                  <a:off x="2727032" y="1847654"/>
                  <a:ext cx="473368" cy="47475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60325" cmpd="sng">
                  <a:solidFill>
                    <a:schemeClr val="bg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7032" y="1847654"/>
                  <a:ext cx="473368" cy="474756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60325" cmpd="sng">
                  <a:solidFill>
                    <a:schemeClr val="bg1"/>
                  </a:solidFill>
                </a:ln>
                <a:effectLst/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/>
                <p:cNvSpPr/>
                <p:nvPr/>
              </p:nvSpPr>
              <p:spPr>
                <a:xfrm>
                  <a:off x="3860009" y="1847654"/>
                  <a:ext cx="473368" cy="47475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60325" cmpd="sng">
                  <a:solidFill>
                    <a:schemeClr val="bg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Oval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0009" y="1847654"/>
                  <a:ext cx="473368" cy="474756"/>
                </a:xfrm>
                <a:prstGeom prst="ellipse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60325" cmpd="sng">
                  <a:solidFill>
                    <a:schemeClr val="bg1"/>
                  </a:solidFill>
                </a:ln>
                <a:effectLst/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480222" y="2328761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22" y="2328761"/>
                  <a:ext cx="966988" cy="70788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584370" y="2328761"/>
                  <a:ext cx="1087701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4370" y="2328761"/>
                  <a:ext cx="1087701" cy="40011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192419" y="2076254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2419" y="2076254"/>
                  <a:ext cx="667590" cy="40011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202760" y="1219200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760" y="1219200"/>
                  <a:ext cx="667590" cy="40011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>
              <a:endCxn id="6" idx="2"/>
            </p:cNvCxnSpPr>
            <p:nvPr/>
          </p:nvCxnSpPr>
          <p:spPr>
            <a:xfrm flipV="1">
              <a:off x="2361714" y="2085032"/>
              <a:ext cx="365318" cy="655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196410" y="2085032"/>
              <a:ext cx="659609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V="1">
              <a:off x="3530205" y="1281165"/>
              <a:ext cx="12700" cy="1132977"/>
            </a:xfrm>
            <a:prstGeom prst="bentConnector3">
              <a:avLst>
                <a:gd name="adj1" fmla="val 1800000"/>
              </a:avLst>
            </a:prstGeom>
            <a:ln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val 41"/>
              <p:cNvSpPr/>
              <p:nvPr/>
            </p:nvSpPr>
            <p:spPr>
              <a:xfrm>
                <a:off x="3513600" y="5515235"/>
                <a:ext cx="473368" cy="474756"/>
              </a:xfrm>
              <a:prstGeom prst="ellipse">
                <a:avLst/>
              </a:prstGeom>
              <a:solidFill>
                <a:srgbClr val="00B050"/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Oval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00" y="5515235"/>
                <a:ext cx="473368" cy="474756"/>
              </a:xfrm>
              <a:prstGeom prst="ellipse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5031324" y="4859220"/>
            <a:ext cx="3445164" cy="1846380"/>
            <a:chOff x="2006905" y="2971800"/>
            <a:chExt cx="3445164" cy="18463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Oval 31"/>
                <p:cNvSpPr/>
                <p:nvPr/>
              </p:nvSpPr>
              <p:spPr>
                <a:xfrm>
                  <a:off x="2346032" y="3638242"/>
                  <a:ext cx="473368" cy="47475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60325" cmpd="sng">
                  <a:solidFill>
                    <a:schemeClr val="bg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Oval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6032" y="3638242"/>
                  <a:ext cx="473368" cy="474756"/>
                </a:xfrm>
                <a:prstGeom prst="ellipse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 w="60325" cmpd="sng">
                  <a:solidFill>
                    <a:schemeClr val="bg1"/>
                  </a:solidFill>
                </a:ln>
                <a:effectLst/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2099222" y="4110294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9222" y="4110294"/>
                  <a:ext cx="966988" cy="70788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820421" y="3929682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0421" y="3929682"/>
                  <a:ext cx="667590" cy="400110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394751" y="2971800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4751" y="2971800"/>
                  <a:ext cx="667590" cy="400110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Oval 32"/>
                <p:cNvSpPr/>
                <p:nvPr/>
              </p:nvSpPr>
              <p:spPr>
                <a:xfrm>
                  <a:off x="3489032" y="3640221"/>
                  <a:ext cx="473368" cy="47475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60325" cmpd="sng">
                  <a:solidFill>
                    <a:schemeClr val="bg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Oval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9032" y="3640221"/>
                  <a:ext cx="473368" cy="474756"/>
                </a:xfrm>
                <a:prstGeom prst="ellipse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 w="60325" cmpd="sng">
                  <a:solidFill>
                    <a:schemeClr val="bg1"/>
                  </a:solidFill>
                </a:ln>
                <a:effectLst/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236088" y="4110294"/>
                  <a:ext cx="96698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FF000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6088" y="4110294"/>
                  <a:ext cx="966988" cy="707886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Oval 44"/>
                <p:cNvSpPr/>
                <p:nvPr/>
              </p:nvSpPr>
              <p:spPr>
                <a:xfrm>
                  <a:off x="4637691" y="3644592"/>
                  <a:ext cx="473368" cy="47475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60325" cmpd="sng">
                  <a:solidFill>
                    <a:schemeClr val="bg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Oval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37691" y="3644592"/>
                  <a:ext cx="473368" cy="474756"/>
                </a:xfrm>
                <a:prstGeom prst="ellipse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  <a:ln w="60325" cmpd="sng">
                  <a:solidFill>
                    <a:schemeClr val="bg1"/>
                  </a:solidFill>
                </a:ln>
                <a:effectLst/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4372954" y="4110294"/>
                  <a:ext cx="1079115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b="0" dirty="0" smtClean="0">
                    <a:solidFill>
                      <a:srgbClr val="0070C0"/>
                    </a:solidFill>
                    <a:latin typeface="Consolas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2954" y="4110294"/>
                  <a:ext cx="1079115" cy="400110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3966250" y="3925673"/>
                  <a:ext cx="667590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he-IL" sz="2000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6250" y="3925673"/>
                  <a:ext cx="667590" cy="400110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 flipV="1">
              <a:off x="2006905" y="3876509"/>
              <a:ext cx="339127" cy="655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819400" y="3875620"/>
              <a:ext cx="669632" cy="1979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962400" y="3877599"/>
              <a:ext cx="675291" cy="4371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 rot="16200000" flipV="1">
              <a:off x="3725371" y="2495587"/>
              <a:ext cx="6350" cy="2291659"/>
            </a:xfrm>
            <a:prstGeom prst="bentConnector3">
              <a:avLst>
                <a:gd name="adj1" fmla="val 3700000"/>
              </a:avLst>
            </a:prstGeom>
            <a:ln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Where can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 smtClean="0"/>
                  <a:t> be triggered?</a:t>
                </a:r>
              </a:p>
              <a:p>
                <a:pPr lvl="1"/>
                <a:r>
                  <a:rPr lang="en-US" sz="2000" dirty="0" smtClean="0"/>
                  <a:t>Only where it is not blocked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Generate the lemma:</a:t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𝑠𝑎𝑓𝑒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𝑠𝑡𝑎𝑡𝑒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〈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𝑠𝑎𝑓𝑒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𝑠𝑡𝑎𝑡𝑒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〈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24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∧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19"/>
                <a:stretch>
                  <a:fillRect t="-9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Generating Lemmas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val 38"/>
              <p:cNvSpPr/>
              <p:nvPr/>
            </p:nvSpPr>
            <p:spPr>
              <a:xfrm>
                <a:off x="7660800" y="5533235"/>
                <a:ext cx="473368" cy="474756"/>
              </a:xfrm>
              <a:prstGeom prst="ellipse">
                <a:avLst/>
              </a:prstGeom>
              <a:solidFill>
                <a:srgbClr val="00B050"/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Oval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800" y="5533235"/>
                <a:ext cx="473368" cy="474756"/>
              </a:xfrm>
              <a:prstGeom prst="ellipse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57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 Verification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i="1" dirty="0" smtClean="0"/>
              <a:t>divide and conquer</a:t>
            </a:r>
            <a:r>
              <a:rPr lang="en-US" sz="2400" dirty="0" smtClean="0"/>
              <a:t> verification approach</a:t>
            </a:r>
          </a:p>
          <a:p>
            <a:pPr marL="411480" lvl="1" indent="0">
              <a:buNone/>
            </a:pPr>
            <a:endParaRPr lang="en-US" sz="1800" dirty="0" smtClean="0"/>
          </a:p>
          <a:p>
            <a:pPr marL="754380" lvl="1" indent="-342900">
              <a:buFont typeface="+mj-lt"/>
              <a:buAutoNum type="arabicPeriod"/>
            </a:pPr>
            <a:endParaRPr lang="en-US" sz="1800" dirty="0"/>
          </a:p>
          <a:p>
            <a:pPr marL="754380" lvl="1" indent="-342900">
              <a:buFont typeface="+mj-lt"/>
              <a:buAutoNum type="arabicPeriod"/>
            </a:pPr>
            <a:endParaRPr lang="en-US" sz="1800" dirty="0" smtClean="0"/>
          </a:p>
          <a:p>
            <a:pPr marL="754380" lvl="1" indent="-342900">
              <a:buFont typeface="+mj-lt"/>
              <a:buAutoNum type="arabicPeriod"/>
            </a:pPr>
            <a:endParaRPr lang="en-US" sz="18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No </a:t>
            </a:r>
            <a:r>
              <a:rPr lang="en-US" sz="2000" dirty="0"/>
              <a:t>need to explore all </a:t>
            </a:r>
            <a:r>
              <a:rPr lang="en-US" sz="2000" i="1" dirty="0"/>
              <a:t>composite </a:t>
            </a:r>
            <a:r>
              <a:rPr lang="en-US" sz="2000" i="1" dirty="0" smtClean="0"/>
              <a:t>states</a:t>
            </a:r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</a:t>
            </a:fld>
            <a:endParaRPr lang="en-US"/>
          </a:p>
        </p:txBody>
      </p:sp>
      <p:sp>
        <p:nvSpPr>
          <p:cNvPr id="5" name="AutoShape 4" descr="data:image/jpeg;base64,/9j/4AAQSkZJRgABAQAAAQABAAD/2wCEAAkGBhQQEBAUEhAWFRUSGBcSFhMVFxgUFBASFBIVFBUTFxQXGyYeGBkkGRIZHy8gIycqLiwsFh4xNTAqNSY3LCkBCQoKDgwOFw8PGiwkHyQsLCwsLSwsKSwsLCksLCkpLCwsLCwsLCwpKSksKS8sLCwpKSwpKSwpLCksKSwsLCksLP/AABEIAMwAzAMBIgACEQEDEQH/xAAcAAEAAgMBAQEAAAAAAAAAAAAABQYCAwQHAQj/xABAEAACAQIDBAYGBwcEAwAAAAABAgADEQQhMQUSQWEGEyJRcYEyQlKRobEHFDNTYnLBFSNDgpLC0pOy0dNEVKL/xAAYAQEBAQEBAAAAAAAAAAAAAAAAAQIDBP/EACARAQEAAgIDAQADAAAAAAAAAAABAhESIQMxQRMEImH/2gAMAwEAAhEDEQA/APcYiICIiAiIgIiICIiAiIgIiICIiAiIgIiICIiAiIgIiICIiAiIgIiICIiAiIgIiICIiAiIgIiICIiAiIgIiICIiAiIgIkB0j21Vw7U91V3HFt8gsd8XutgwtlmNb5904KXSItcnEMvGwppb5E/GamFs2zyi3RObZ1dqlKmzABmUE20z48p0zLRERAREQEREBERAREQEREBE0YvE7i6XYndVfaY8PDIkngATOVsKioXqEkgFma7AZZmwByHACUSMTi2MWNFC97tdwDqqsSVU3zuFI1nbIEREBERAREQObaGAWvTam+jcRqp4MOYOc88q4dqNRqb+kptyYcGHIj/AI4T0yQnSfYvXpvoP3lO9vxrqU/Uc/GdMMtXTGWO0TsfaL0vR7Scaf6qeB5aHlrLXhMWtVd5TfgRoVPcRwMoOzcTpLFhUNwyNuv36hh7LDiPiOEueKY1P1aoUEsbATQlZ2zAVRwDXLW7yBp4TiLszA1BmNFGarzHeefym6rUNgq+k+Q/COLeUxpvboweIZ9+4FlO6GF+0R6WR7jl750zCjSCKFGgFpnMqREQEREBERATGpUCgkmwAuT3ATKQm0cb1j7g9BDn+NwdPBT8fCWTaWt1KoXY1GFr5Kp9RP8AI2BPkOE07TPWtSoD+Id+pyooQTfxNl85lSe/zn3YKb5q1z/FO6nKilwvvNz5ia9J7TEREw0REQEREBERAREitpba3LrTAZhkT6iHn3nkPMiWTaW6V/pVgFoVRVUgLVJ3l4h9SwHEHj3Hxyy2VtMZa+Njb3yI2hQes5LEsTqx4D5AchMMPjHpU9ykCy1DumswPVgjMqnebT1cf66rhvtfErhhNSV2pux6suWsAwKgADgbkW77i8r2H2g4UBSt+9r5+6fKu0Md6hw/mG/UzhcbHWVaRiqzaU0X8zk/7VmW5XP8SmvIIzfEuPlKlR2xtEHtUqDDkbf3yVwu26x+0pKvgQf7pnVa3Ff6TfS3Q2divq9Wr1ji3WBadhS3hcAuHyNje26dZdKG2esVWSjUYMAwNlAIIuPSYHztPBOnX0Y4vE7TrVaKq6Yl9/fLqBSLW3lYE3sD3A5T3vY2zPq+HoUt6/VU0p73tbihb/CLNErm2n0pp4UKcSBSVzuqWdBc9wBYE+AuZLUK61FVkYMrC4I0InmH0q/RfidrYmjUpYimiU6e5u1N64bfJJAAOoI90tXRjZtfA4WjQLU6hpqoLEuLsEUNbI5FgT5yKtMSJ+u1/Zpe9/8AifRi654Uv/uB825tTqxuKe2419hdN7x4D38JC0qlgAOEkBsEuxd6pLMbkgW8hnoNAJ2U9jIvrH3CblkjFlqLr3ZFpqbNXO4DxVNXbyUGWWjSCKqqLBQFA7gBYCRj7MAqCoKrhgu4LBDYE3Nt5TbQe6bOpf8A9mp/TS/65m3ayaSUSOtVGldT+enf4qy/KfHx1VBd6aso1NNrED8r2+cjSSicmztq0sQm9SqBhyOY8RqJ1yBERATGpUCgliABqTkBNWIxQWwA3mOiDU8z3DmZy16q0/3ldxcZqvqp+UcW5nytLoZ1d6qOKJ3aO/jxQctfDSQ2NqKCKaLvvwpprbnwUczO/wDfYnvo0zxP2rjkD6Pn7pIYPAJRFkW18ydWY95Y5kzUvFnW0LhOjO92sSQQM+pX7MfnOr/LxnJjNrium4FVKRtbIFyNVI4JwPE+EtjLcEHjlKXj+itan9laooyAuFqADQEHJvG48JZd3tLNenfTajYAovdz980V8PTPosVPjcfGV8VHDbhVgw9UghrHQ2OdspJYfZWIfSmRzbKdZNfXPf8Ag1KoDkwPO820qB9ap5Cbj0argXLKPOU6l0voviHoU6yvUQkEKTY21sSLNblNSy+ql6XuhVppoLnvOc6f2yO+U4YszRW20ib4aqoKL1jAnNEz7RHAZHPlJcJ9WZLudsjvmJ2uJR329TG/esvYUVGz9Gm2jnkbazI7ZS+71i33OttfPq/b8OcfnDnV0/awj9riUdOkFJt21ZTvoaq5+lTXVhyEU+kFJigWqCaiGqlvXpjVhHCHKrx+2h3z5+2+colDpNRfqd2qD14Y09e3uekNMiO4zfgdrJXprUpPvI17EcjY5HMZiOEOVXM7aExO2hKr180Y6oxpVQnpFGC527RUgZ8MzL+cTnVmxXS2jT3d+si7x3VuwG82lhnmc5TNt/Sp1oqUMPvUr9nrnFiCDZl3dU7t46d0ouzPo8xPVNTqtTUX30O8WKPkDoNGGRz4A8JaMH0NTsGvUNR1Fiw7AcD0d62ZI0vcXGs5cLfjfKRu6FYV2xdMKKlPd7TtTyplLG17GwudCpIPADOer0tpVKfpjrF9pQBUHioybyt4SqbKxKUEVKahVXRRkBJMbYB4yXx2LM1sw2KWou8jBhy4HiCNQeRm2VHCV2epvUTZ+J4OBwccR8Rwlj2btAVk3rWIJRl9lxqL8RnrznOzTcrS2yO07LWqKXNzmpHIZrew4C8ywux1Rt9iaj8GfPd/KNB46zviN00RESKREQKR0mwOITEPVp02ZW3SGTtFbKAVIGYzBOls5FUum1ekbMfJxY/GemTVXwqVBZ0Vh3MAfnOs8nWrHO4d7lUPE/SB1lGqjU7F0ZQwOhKkAzwjohsOuuPplqTKKTbzsQQLAHK/G/6z9QVeiGEY3+rqPy3Qe5SBMq3RXCsgXqFAGhXssL/iGfvkuWPuRZMvrzVcTOWvs+lUqNUZLs1M0WzNmpsblSNPOW/af0bXuaNX+V+yf61H6SmbU2S+HcpUqujAA7ty2R0N1a06zLl1HO46fV2NQH8MZ0hhzmTeiNFOefjrM6WzaKtTYIL0qZoqbk2pm3ZNznpxkS1BzpiT5s4/um/CdHMTWNqdcMe4VHv/ALpqyz4nV+u6jsmgnVbtIDqQypr2VqX3xmcwbnWfcPs2jT6rcpgdSGWmcyUD33gCeBvInaGzq2HYLUrHePqqzsfcHm2hhWOrknuzJ928ZN6+L7SSYKinV7tJR1bF0sLbjNfeI7r3MzwwSku7TUKty1lFhdjcm3jN2zujOIq23KLke0w3F/qa3wuZbtlfR6BY4h978CEhfN9T5WmbnIvG1UPrM+fWDPRR0Jwn3Tf6lT/KZDoZhfuj/qVf85P1Xg8+pq7aKTOmlsqs3q28SBL4nRTDD+D72c/NptHRvDD/AMemfFQfnJ+q8FITYZHp4ikniwvOzD7Lo+3UrH2aSMfiBLnS2ZST0aKDwVR+k6QJm+Srwiv4PZ9a1kprh0OrEh6pHgDYeZ8pM4PBLRQKt7aknMsx1YniTOiJi3bWiIiRSIiAiIgIiICfCbTh2ptqnh1u7ZnRBmzeXAczlKFt7pNVxN1vuU/YU6/mPrfLlOmHjuTGWcxTvSPp4tK6YezvoX1RDy9o/DxnmmMrNUdndizMbknUmdVUW1ynZsfo1XxZHVU91PvqmSfyjVvKe7DHHxTbzZXLOoA0Mrsd0d5/QSy9G+i2Kr50V+r0zriKgO+w/AmvnkJeNg9AaGGIdx11UevUFwp/Amg+JlmnHyfyd9YumHh13Vc2L0CwuGBJp9dUPpVa1nYnkDko8JPUsKieiir4AD5TbE8ltvdd5JPRERIpERAREQEREBERAREQEREBESP2htdad1Ubz92gW+m83Dw1+csmx21aoQFmIAGpOQEre1elJzWgLD7wjP8AlU/M+7v48diXqm9Rr20Gir4D9TnItQ1ZilBDUbiRki/mY5CdsfHJ3XLLK+o48SxJLMbk5libk+JM0YLZtXFNahT3hoajdmmv83HwF5cNm9B1uGxLdYderFxSXx4t528JaKdIKAFAAGQAFgB3ACbvmk6xZnj37VbY30f0aRD1z17jPtC1NTyTj53lqAtpPsTz5ZXLuu0knoiImVIiICIiAiIgIiICIiAiIgIifGYAEk2AzJOgHfA+zXXxCoLswA5/LmZzPjS32Yy+8b0f5Rq3wHPhIvF4xEYZtVqnQDtN5AZKPDleamO0tdWJ2k7egNwe0R2z4KfR88+Ug6uJG+Vpq1WocyB2iTpdmOmmp7uUk6WxatfOs3Vp92h7R/M+g8B75M4TBJRXdpoFHcOJ7ydSeZmtzH0zq1AYToq1SzYl8tepQ2Hgz6nyt4mWLD4ZaahUUKo0CiwHkJsiZuVvtqSQiImVIiICIiAiIgIiICIiAiIgIiICIiAkTisPXNQndpuoN0VnZbcyu6QWvxJ8LSWiWUQ5wNet9pUFJb5rTzcj85yHuM78Ds6nRFkW19TqzcyxzM6Yi1NEREikREBERAREQEREBERAREQEREBERAREQEREBERAREQEREBERAREQEREBERAREQEREBERAREQEREBERAREQEREBERAREQEREBERAREQEREBERAREQEREBERARE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43200" y="2438400"/>
                <a:ext cx="1600200" cy="59718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438400"/>
                <a:ext cx="1600200" cy="597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/>
              <p:nvPr/>
            </p:nvSpPr>
            <p:spPr>
              <a:xfrm>
                <a:off x="4953000" y="2450812"/>
                <a:ext cx="609600" cy="584775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450812"/>
                <a:ext cx="609600" cy="584775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2925" y="2450812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25" y="2450812"/>
                <a:ext cx="609600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52725" y="2450813"/>
                <a:ext cx="523875" cy="56861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725" y="2450813"/>
                <a:ext cx="523875" cy="56861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295650" y="2450813"/>
                <a:ext cx="523875" cy="56861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650" y="2450813"/>
                <a:ext cx="523875" cy="5686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48100" y="2450813"/>
                <a:ext cx="523875" cy="56861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00" y="2450813"/>
                <a:ext cx="523875" cy="5686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343400" y="3364925"/>
            <a:ext cx="1060450" cy="584775"/>
            <a:chOff x="4556125" y="3352800"/>
            <a:chExt cx="1060450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val 12"/>
                <p:cNvSpPr/>
                <p:nvPr/>
              </p:nvSpPr>
              <p:spPr>
                <a:xfrm>
                  <a:off x="5133975" y="3429000"/>
                  <a:ext cx="482600" cy="432375"/>
                </a:xfrm>
                <a:prstGeom prst="ellipse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Oval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3975" y="3429000"/>
                  <a:ext cx="482600" cy="432375"/>
                </a:xfrm>
                <a:prstGeom prst="ellipse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556125" y="3352800"/>
                  <a:ext cx="6096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smtClean="0">
                            <a:latin typeface="Cambria Math"/>
                            <a:ea typeface="Cambria Math"/>
                          </a:rPr>
                          <m:t>⊨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6125" y="3352800"/>
                  <a:ext cx="609600" cy="58477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4343400" y="4056500"/>
            <a:ext cx="1060450" cy="584775"/>
            <a:chOff x="4556125" y="3352800"/>
            <a:chExt cx="1060450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Oval 15"/>
                <p:cNvSpPr/>
                <p:nvPr/>
              </p:nvSpPr>
              <p:spPr>
                <a:xfrm>
                  <a:off x="5133975" y="3429000"/>
                  <a:ext cx="482600" cy="432375"/>
                </a:xfrm>
                <a:prstGeom prst="ellipse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Oval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3975" y="3429000"/>
                  <a:ext cx="482600" cy="432375"/>
                </a:xfrm>
                <a:prstGeom prst="ellipse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556125" y="3352800"/>
                  <a:ext cx="6096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smtClean="0">
                            <a:latin typeface="Cambria Math"/>
                            <a:ea typeface="Cambria Math"/>
                          </a:rPr>
                          <m:t>⊨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6125" y="3352800"/>
                  <a:ext cx="609600" cy="58477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4343400" y="4749225"/>
            <a:ext cx="1060450" cy="584775"/>
            <a:chOff x="4556125" y="3352800"/>
            <a:chExt cx="1060450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/>
                <p:cNvSpPr/>
                <p:nvPr/>
              </p:nvSpPr>
              <p:spPr>
                <a:xfrm>
                  <a:off x="5133975" y="3429000"/>
                  <a:ext cx="482600" cy="432375"/>
                </a:xfrm>
                <a:prstGeom prst="ellipse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Oval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3975" y="3429000"/>
                  <a:ext cx="482600" cy="432375"/>
                </a:xfrm>
                <a:prstGeom prst="ellipse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556125" y="3352800"/>
                  <a:ext cx="6096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smtClean="0">
                            <a:latin typeface="Cambria Math"/>
                            <a:ea typeface="Cambria Math"/>
                          </a:rPr>
                          <m:t>⊨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6125" y="3352800"/>
                  <a:ext cx="609600" cy="58477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5715000" y="3657312"/>
            <a:ext cx="381000" cy="1396712"/>
            <a:chOff x="6096000" y="4038312"/>
            <a:chExt cx="152400" cy="139671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6096000" y="4038312"/>
              <a:ext cx="152400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248400" y="4038312"/>
              <a:ext cx="0" cy="1395701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096000" y="5435024"/>
              <a:ext cx="152400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096000" y="4736162"/>
              <a:ext cx="152400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ight Arrow 26"/>
          <p:cNvSpPr/>
          <p:nvPr/>
        </p:nvSpPr>
        <p:spPr>
          <a:xfrm>
            <a:off x="6477000" y="4244037"/>
            <a:ext cx="304800" cy="22225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5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5886 0.132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662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4.16667E-6 0.234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9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05989 0.335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3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0.234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173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bldLvl="5"/>
      <p:bldP spid="6" grpId="0" uiExpand="1" animBg="1"/>
      <p:bldP spid="7" grpId="0" uiExpand="1" animBg="1"/>
      <p:bldP spid="7" grpId="1" uiExpand="1" animBg="1"/>
      <p:bldP spid="8" grpId="0"/>
      <p:bldP spid="8" grpId="1" uiExpand="1"/>
      <p:bldP spid="9" grpId="0" uiExpand="1" animBg="1"/>
      <p:bldP spid="9" grpId="1" uiExpand="1" animBg="1"/>
      <p:bldP spid="10" grpId="0" uiExpand="1" animBg="1"/>
      <p:bldP spid="10" grpId="1" uiExpand="1" animBg="1"/>
      <p:bldP spid="11" grpId="0" uiExpand="1" animBg="1"/>
      <p:bldP spid="11" grpId="1" uiExpand="1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This part of the lemma:</a:t>
                </a:r>
                <a:br>
                  <a:rPr lang="en-US" sz="2400" dirty="0" smtClean="0"/>
                </a:b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∧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indicates that state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〈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 smtClean="0"/>
                  <a:t> is reachable</a:t>
                </a:r>
                <a:br>
                  <a:rPr lang="en-US" sz="2400" dirty="0" smtClean="0"/>
                </a:br>
                <a:endParaRPr lang="en-US" sz="2400" b="0" i="0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b="0" i="0" dirty="0" smtClean="0"/>
                  <a:t>The SMT core asserts it to the arithmetic solver</a:t>
                </a:r>
                <a:br>
                  <a:rPr lang="en-US" sz="2400" b="0" i="0" dirty="0" smtClean="0"/>
                </a:br>
                <a:endParaRPr lang="en-US" sz="2400" b="0" i="0" dirty="0" smtClean="0"/>
              </a:p>
              <a:p>
                <a:r>
                  <a:rPr lang="en-US" sz="2400" b="0" i="0" dirty="0" smtClean="0"/>
                  <a:t>If no such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b="0" i="0" dirty="0" smtClean="0"/>
                  <a:t> exists, return UNSAT </a:t>
                </a:r>
              </a:p>
              <a:p>
                <a:pPr lvl="1"/>
                <a:r>
                  <a:rPr lang="en-US" sz="2000" dirty="0" smtClean="0"/>
                  <a:t>State</a:t>
                </a:r>
                <a:r>
                  <a:rPr lang="en-US" sz="2000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2000" dirty="0" smtClean="0"/>
                  <a:t>is unreachable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r>
                  <a:rPr lang="en-US" sz="2400" b="0" i="0" dirty="0" smtClean="0"/>
                  <a:t>Otherwise continue from state</a:t>
                </a:r>
                <a:r>
                  <a:rPr lang="en-US" sz="2400" b="0" i="0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〈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b="0" i="0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 lvl="1"/>
                <a:r>
                  <a:rPr lang="en-US" sz="2000" b="0" i="0" dirty="0" smtClean="0"/>
                  <a:t>Skip intermediate states</a:t>
                </a: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3"/>
                <a:stretch>
                  <a:fillRect t="-955" b="-9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Generating </a:t>
            </a:r>
            <a:r>
              <a:rPr lang="en-US" dirty="0" smtClean="0"/>
              <a:t>Lemmas (</a:t>
            </a:r>
            <a:r>
              <a:rPr lang="en-US" dirty="0" err="1" smtClean="0"/>
              <a:t>cnt’d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3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Matchers implemented as C++ classes</a:t>
            </a:r>
          </a:p>
          <a:p>
            <a:endParaRPr lang="en-US" sz="2400" b="0" i="0" dirty="0"/>
          </a:p>
          <a:p>
            <a:r>
              <a:rPr lang="en-US" sz="2400" dirty="0" smtClean="0"/>
              <a:t>Take the input transition systems, answer yes/no</a:t>
            </a:r>
          </a:p>
          <a:p>
            <a:pPr lvl="1"/>
            <a:r>
              <a:rPr lang="en-US" sz="2000" b="0" i="0" dirty="0" smtClean="0"/>
              <a:t>If pattern holds, invoked every time a new state is visited</a:t>
            </a:r>
          </a:p>
          <a:p>
            <a:pPr lvl="1"/>
            <a:r>
              <a:rPr lang="en-US" sz="2000" dirty="0" smtClean="0"/>
              <a:t>Get to generate lemmas</a:t>
            </a:r>
          </a:p>
          <a:p>
            <a:endParaRPr lang="en-US" sz="2400" dirty="0" smtClean="0"/>
          </a:p>
          <a:p>
            <a:r>
              <a:rPr lang="en-US" sz="2400" dirty="0" smtClean="0"/>
              <a:t>Internally, very flexible </a:t>
            </a:r>
          </a:p>
          <a:p>
            <a:pPr lvl="1"/>
            <a:r>
              <a:rPr lang="en-US" sz="2000" dirty="0" smtClean="0"/>
              <a:t>Compute strongly connected components</a:t>
            </a:r>
          </a:p>
          <a:p>
            <a:pPr lvl="1"/>
            <a:r>
              <a:rPr lang="en-US" sz="2000" dirty="0" smtClean="0"/>
              <a:t>Check when events are always </a:t>
            </a:r>
            <a:r>
              <a:rPr lang="en-US" sz="2000" dirty="0">
                <a:solidFill>
                  <a:srgbClr val="FF0000"/>
                </a:solidFill>
              </a:rPr>
              <a:t>blocked</a:t>
            </a:r>
            <a:r>
              <a:rPr lang="en-US" sz="2000" dirty="0" smtClean="0"/>
              <a:t> / never </a:t>
            </a:r>
            <a:r>
              <a:rPr lang="en-US" sz="2000" dirty="0">
                <a:solidFill>
                  <a:srgbClr val="0070C0"/>
                </a:solidFill>
              </a:rPr>
              <a:t>requested</a:t>
            </a:r>
          </a:p>
          <a:p>
            <a:pPr lvl="1"/>
            <a:r>
              <a:rPr lang="en-US" sz="2000" dirty="0" smtClean="0"/>
              <a:t>Threads are small, so this is cheap</a:t>
            </a:r>
          </a:p>
          <a:p>
            <a:endParaRPr lang="en-US" sz="2000" dirty="0" smtClean="0"/>
          </a:p>
          <a:p>
            <a:r>
              <a:rPr lang="en-US" sz="2400" dirty="0" smtClean="0"/>
              <a:t>Restriction: don’t construct the composite state graph!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Pattern Matchers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technique is useful only when a pattern applies</a:t>
            </a:r>
          </a:p>
          <a:p>
            <a:endParaRPr lang="en-US" sz="2400" dirty="0"/>
          </a:p>
          <a:p>
            <a:r>
              <a:rPr lang="en-US" sz="2400" dirty="0" smtClean="0"/>
              <a:t>Can a few stored patterns apply to many programs?</a:t>
            </a:r>
          </a:p>
          <a:p>
            <a:pPr lvl="1"/>
            <a:r>
              <a:rPr lang="en-US" sz="2000" dirty="0" smtClean="0"/>
              <a:t>Examples in next sections</a:t>
            </a:r>
          </a:p>
          <a:p>
            <a:endParaRPr lang="en-US" sz="2400" dirty="0"/>
          </a:p>
          <a:p>
            <a:r>
              <a:rPr lang="en-US" sz="2400" dirty="0" smtClean="0"/>
              <a:t>Adding patterns is amortized over future applications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Portfolio approach: quickly recognize that no pattern matches</a:t>
            </a:r>
          </a:p>
          <a:p>
            <a:pPr marL="82296" indent="0">
              <a:buNone/>
            </a:pPr>
            <a:endParaRPr lang="en-US" sz="2400" b="0" i="0" dirty="0" smtClean="0">
              <a:latin typeface="Cambria Math" panose="0204050305040603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0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RWB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Transition Systems</a:t>
            </a:r>
          </a:p>
          <a:p>
            <a:endParaRPr lang="en-US" sz="2800" dirty="0" smtClean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 Theory of Transition Systems</a:t>
            </a:r>
          </a:p>
          <a:p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/>
              <a:t>Programs with Shared Arrays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Periodic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Programs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5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Shared Arrays in </a:t>
            </a:r>
            <a:r>
              <a:rPr lang="en-US" i="1" dirty="0" smtClean="0"/>
              <a:t>RWB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Locally, threads can use any construct</a:t>
            </a:r>
          </a:p>
          <a:p>
            <a:pPr lvl="1"/>
            <a:r>
              <a:rPr lang="en-US" sz="2000" dirty="0" smtClean="0"/>
              <a:t>Arrays, lists,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Inter-thread shared arrays – only through </a:t>
            </a:r>
            <a:r>
              <a:rPr lang="en-US" sz="2400" i="1" dirty="0" smtClean="0"/>
              <a:t>RWB</a:t>
            </a:r>
            <a:endParaRPr lang="en-US" sz="2400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574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A Shared Bit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Read by simultaneously requesting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𝑟𝑒𝑎𝑑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𝑟𝑒𝑎𝑑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lvl="1"/>
                <a:r>
                  <a:rPr lang="en-US" sz="2000" dirty="0" smtClean="0"/>
                  <a:t>The “wrong” value will be blocked</a:t>
                </a:r>
              </a:p>
              <a:p>
                <a:pPr lvl="1"/>
                <a:endParaRPr lang="en-US" sz="2000" dirty="0"/>
              </a:p>
              <a:p>
                <a:r>
                  <a:rPr lang="en-US" sz="2400" dirty="0" smtClean="0"/>
                  <a:t>Can generalize to arbitrary shared arrays</a:t>
                </a: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4953000" y="3039000"/>
                <a:ext cx="473368" cy="47475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039000"/>
                <a:ext cx="473368" cy="474756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4953000" y="1905000"/>
                <a:ext cx="473368" cy="47475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60325" cmpd="sng">
                <a:solidFill>
                  <a:schemeClr val="bg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905000"/>
                <a:ext cx="473368" cy="474756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60325" cmpd="sng"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5355213" y="2310589"/>
            <a:ext cx="0" cy="796254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20491" y="2310589"/>
            <a:ext cx="0" cy="796254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32395" y="3486090"/>
                <a:ext cx="2104505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𝑟𝑒𝑎𝑑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sz="2000" dirty="0">
                  <a:solidFill>
                    <a:srgbClr val="FF0000"/>
                  </a:solidFill>
                  <a:latin typeface="Consola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395" y="3486090"/>
                <a:ext cx="2104505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55213" y="2508661"/>
                <a:ext cx="1134487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𝑤𝑟𝑖𝑡𝑒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213" y="2508661"/>
                <a:ext cx="1134487" cy="400110"/>
              </a:xfrm>
              <a:prstGeom prst="rect">
                <a:avLst/>
              </a:prstGeom>
              <a:blipFill rotWithShape="0">
                <a:blip r:embed="rId7"/>
                <a:stretch>
                  <a:fillRect r="-3743" b="-1846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6200" y="2508661"/>
                <a:ext cx="1134487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𝑤𝑟𝑖𝑡𝑒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508661"/>
                <a:ext cx="1134487" cy="400110"/>
              </a:xfrm>
              <a:prstGeom prst="rect">
                <a:avLst/>
              </a:prstGeom>
              <a:blipFill rotWithShape="0">
                <a:blip r:embed="rId8"/>
                <a:stretch>
                  <a:fillRect r="-3763" b="-1846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32395" y="1524000"/>
                <a:ext cx="2104505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𝑟𝑒𝑎𝑑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sz="2000" dirty="0">
                  <a:solidFill>
                    <a:srgbClr val="FF0000"/>
                  </a:solidFill>
                  <a:latin typeface="Consola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395" y="1524000"/>
                <a:ext cx="2104505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03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1" grpId="0"/>
      <p:bldP spid="12" grpId="0"/>
      <p:bldP spid="13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Leveraging Shared Arrays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Recognize shared arrays in the input threads</a:t>
            </a:r>
          </a:p>
          <a:p>
            <a:pPr lvl="1"/>
            <a:r>
              <a:rPr lang="en-US" sz="2000" dirty="0" smtClean="0"/>
              <a:t>Extract arity, read / write events, initial value,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smtClean="0"/>
              <a:t>Sometimes it is used unintentionally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Check if violations occur only in certain configurations</a:t>
            </a:r>
          </a:p>
          <a:p>
            <a:pPr lvl="1"/>
            <a:r>
              <a:rPr lang="en-US" sz="2000" dirty="0" smtClean="0"/>
              <a:t>Sometimes certain configurations </a:t>
            </a:r>
            <a:r>
              <a:rPr lang="en-US" sz="2000" i="1" dirty="0" smtClean="0"/>
              <a:t>are</a:t>
            </a:r>
            <a:r>
              <a:rPr lang="en-US" sz="2000" dirty="0" smtClean="0"/>
              <a:t> the violation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During state traversal, generate lemmas when a shared memory cell becomes fixed</a:t>
            </a:r>
          </a:p>
          <a:p>
            <a:pPr lvl="1"/>
            <a:r>
              <a:rPr lang="en-US" sz="2000" dirty="0" smtClean="0"/>
              <a:t>Write events always </a:t>
            </a:r>
            <a:r>
              <a:rPr lang="en-US" sz="2000" dirty="0" smtClean="0">
                <a:solidFill>
                  <a:srgbClr val="FE0000"/>
                </a:solidFill>
              </a:rPr>
              <a:t>blocked</a:t>
            </a:r>
            <a:r>
              <a:rPr lang="en-US" sz="2000" dirty="0" smtClean="0"/>
              <a:t> / never </a:t>
            </a:r>
            <a:r>
              <a:rPr lang="en-US" sz="2000" dirty="0" smtClean="0">
                <a:solidFill>
                  <a:srgbClr val="0070C0"/>
                </a:solidFill>
              </a:rPr>
              <a:t>requested</a:t>
            </a:r>
          </a:p>
          <a:p>
            <a:endParaRPr lang="en-US" sz="2400" dirty="0"/>
          </a:p>
          <a:p>
            <a:r>
              <a:rPr lang="en-US" sz="2400" dirty="0" smtClean="0"/>
              <a:t>The array theory solver can then curtail the search</a:t>
            </a:r>
          </a:p>
        </p:txBody>
      </p:sp>
    </p:spTree>
    <p:extLst>
      <p:ext uri="{BB962C8B-B14F-4D97-AF65-F5344CB8AC3E}">
        <p14:creationId xmlns:p14="http://schemas.microsoft.com/office/powerpoint/2010/main" val="84645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Tic Tac Toe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27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Goal: complete a row, column or diagonal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If no mistakes are made, game always ends in a draw</a:t>
            </a:r>
          </a:p>
          <a:p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96532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677580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48436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082523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9394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161989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1098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759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257909"/>
              </p:ext>
            </p:extLst>
          </p:nvPr>
        </p:nvGraphicFramePr>
        <p:xfrm>
          <a:off x="3962400" y="2971800"/>
          <a:ext cx="2322570" cy="1600200"/>
        </p:xfrm>
        <a:graphic>
          <a:graphicData uri="http://schemas.openxmlformats.org/drawingml/2006/table">
            <a:tbl>
              <a:tblPr rtl="1" bandRow="1">
                <a:tableStyleId>{5940675A-B579-460E-94D1-54222C63F5DA}</a:tableStyleId>
              </a:tblPr>
              <a:tblGrid>
                <a:gridCol w="774190"/>
                <a:gridCol w="774190"/>
                <a:gridCol w="774190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77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Tic </a:t>
            </a:r>
            <a:r>
              <a:rPr lang="en-US" dirty="0" err="1" smtClean="0"/>
              <a:t>Tac</a:t>
            </a:r>
            <a:r>
              <a:rPr lang="en-US" dirty="0" smtClean="0"/>
              <a:t> Toe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Program plays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400" dirty="0" smtClean="0"/>
                  <a:t>, player plays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400" b="0" dirty="0" smtClean="0"/>
              </a:p>
              <a:p>
                <a:pPr lvl="1"/>
                <a:r>
                  <a:rPr lang="en-US" sz="2000" dirty="0" smtClean="0"/>
                  <a:t>Goal: never lose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Board modeled as a shared array with 3-valued elements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Rule threads, strategy threads</a:t>
                </a:r>
              </a:p>
              <a:p>
                <a:pPr lvl="1"/>
                <a:r>
                  <a:rPr lang="en-US" sz="2000" dirty="0" smtClean="0"/>
                  <a:t>Blocking used to prevent multiple writes to each cell</a:t>
                </a:r>
              </a:p>
              <a:p>
                <a:endParaRPr lang="en-US" sz="2400" dirty="0" smtClean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3"/>
                <a:stretch>
                  <a:fillRect t="-9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0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Verifying Tic Tac Toe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i="1" dirty="0" smtClean="0"/>
                  <a:t>Programmer: I’ve covered all cases in which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i="1" dirty="0" smtClean="0"/>
                  <a:t> wins by taking the upper row. </a:t>
                </a:r>
                <a:r>
                  <a:rPr lang="en-US" sz="2400" i="1" smtClean="0"/>
                  <a:t>Let’s </a:t>
                </a:r>
                <a:r>
                  <a:rPr lang="en-US" sz="2400" i="1" dirty="0" smtClean="0"/>
                  <a:t>test that!</a:t>
                </a:r>
              </a:p>
              <a:p>
                <a:pPr lvl="1"/>
                <a:endParaRPr lang="en-US" sz="2000" dirty="0" smtClean="0"/>
              </a:p>
              <a:p>
                <a:r>
                  <a:rPr lang="en-US" sz="2400" dirty="0" smtClean="0"/>
                  <a:t>A state is </a:t>
                </a:r>
                <a:r>
                  <a:rPr lang="en-US" sz="2400" i="1" dirty="0" smtClean="0"/>
                  <a:t>bad </a:t>
                </a: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i="1" dirty="0" smtClean="0"/>
                  <a:t> </a:t>
                </a:r>
                <a:r>
                  <a:rPr lang="en-US" sz="2400" dirty="0" smtClean="0"/>
                  <a:t>has the upper row</a:t>
                </a:r>
              </a:p>
              <a:p>
                <a:pPr lvl="1"/>
                <a:r>
                  <a:rPr lang="en-US" sz="2000" dirty="0" smtClean="0"/>
                  <a:t>A certain configuration of the array</a:t>
                </a:r>
              </a:p>
              <a:p>
                <a:pPr lvl="1"/>
                <a:endParaRPr lang="en-US" sz="2000" dirty="0"/>
              </a:p>
              <a:p>
                <a:r>
                  <a:rPr lang="en-US" sz="2400" dirty="0" smtClean="0"/>
                  <a:t>Generate lemma:</a:t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𝑠𝑎𝑓𝑒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𝑏𝑜𝑎𝑟𝑑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𝑏𝑜𝑎𝑟𝑑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𝑏𝑜𝑎𝑟𝑑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3"/>
                <a:stretch>
                  <a:fillRect t="-955" r="-162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72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Difficulties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Automation</a:t>
            </a:r>
          </a:p>
          <a:p>
            <a:pPr marL="754380" lvl="1" indent="-342900">
              <a:buFont typeface="+mj-lt"/>
              <a:buAutoNum type="arabicPeriod"/>
            </a:pPr>
            <a:r>
              <a:rPr lang="en-US" sz="2000" dirty="0" smtClean="0"/>
              <a:t>Partition the system into modules</a:t>
            </a:r>
          </a:p>
          <a:p>
            <a:pPr marL="754380" lvl="1" indent="-342900">
              <a:buFont typeface="+mj-lt"/>
              <a:buAutoNum type="arabicPeriod"/>
            </a:pPr>
            <a:r>
              <a:rPr lang="en-US" sz="2000" dirty="0" smtClean="0"/>
              <a:t>Choose “good” module properties</a:t>
            </a:r>
          </a:p>
          <a:p>
            <a:pPr marL="754380" lvl="1" indent="-342900">
              <a:buFont typeface="+mj-lt"/>
              <a:buAutoNum type="arabicPeriod"/>
            </a:pPr>
            <a:r>
              <a:rPr lang="en-US" sz="2000" dirty="0" smtClean="0"/>
              <a:t>Prove module properties</a:t>
            </a:r>
          </a:p>
          <a:p>
            <a:pPr marL="754380" lvl="1" indent="-342900">
              <a:buFont typeface="+mj-lt"/>
              <a:buAutoNum type="arabicPeriod"/>
            </a:pPr>
            <a:r>
              <a:rPr lang="en-US" sz="2000" dirty="0" smtClean="0"/>
              <a:t>Prove global property</a:t>
            </a:r>
          </a:p>
          <a:p>
            <a:pPr marL="754380" lvl="1" indent="-342900">
              <a:buFont typeface="+mj-lt"/>
              <a:buAutoNum type="arabicPeriod"/>
            </a:pPr>
            <a:endParaRPr lang="en-US" sz="2000" dirty="0"/>
          </a:p>
          <a:p>
            <a:pPr marL="480060" indent="-342900"/>
            <a:r>
              <a:rPr lang="en-US" sz="2400" dirty="0" smtClean="0"/>
              <a:t>A very difficult problem!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7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3340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Board:</a:t>
                </a:r>
              </a:p>
              <a:p>
                <a:endParaRPr lang="en-US" sz="2400" dirty="0" smtClean="0"/>
              </a:p>
              <a:p>
                <a:pPr marL="82296" indent="0">
                  <a:buNone/>
                </a:pP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r>
                  <a:rPr lang="en-US" sz="2400" cap="small" dirty="0" smtClean="0"/>
                  <a:t>Decide: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r>
                  <a:rPr lang="en-US" sz="2400" cap="small" dirty="0"/>
                  <a:t>Decide: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r>
                  <a:rPr lang="en-US" sz="2400" cap="small" dirty="0" smtClean="0"/>
                  <a:t>Decide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cap="small" dirty="0" smtClean="0"/>
                  <a:t>Decide: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lvl="1"/>
                <a:r>
                  <a:rPr lang="en-US" sz="2000" dirty="0" smtClean="0"/>
                  <a:t>Array theory solver raises a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conflict</a:t>
                </a:r>
              </a:p>
              <a:p>
                <a:pPr lvl="1"/>
                <a:r>
                  <a:rPr lang="en-US" sz="2000" dirty="0" smtClean="0"/>
                  <a:t>Backtrack, without exploring successor states</a:t>
                </a: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334000"/>
              </a:xfrm>
              <a:blipFill rotWithShape="0">
                <a:blip r:embed="rId3"/>
                <a:stretch>
                  <a:fillRect t="-9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90588"/>
              </p:ext>
            </p:extLst>
          </p:nvPr>
        </p:nvGraphicFramePr>
        <p:xfrm>
          <a:off x="2389908" y="2296160"/>
          <a:ext cx="5763492" cy="370840"/>
        </p:xfrm>
        <a:graphic>
          <a:graphicData uri="http://schemas.openxmlformats.org/drawingml/2006/table">
            <a:tbl>
              <a:tblPr rtl="1" bandRow="1">
                <a:tableStyleId>{BDBED569-4797-4DF1-A0F4-6AAB3CD982D8}</a:tableStyleId>
              </a:tblPr>
              <a:tblGrid>
                <a:gridCol w="640388"/>
                <a:gridCol w="640388"/>
                <a:gridCol w="640388"/>
                <a:gridCol w="640388"/>
                <a:gridCol w="640388"/>
                <a:gridCol w="640388"/>
                <a:gridCol w="640388"/>
                <a:gridCol w="640388"/>
                <a:gridCol w="64038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3811793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3811793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97170" t="-1613" r="-398113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6830819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6830819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952" t="-1613" r="-802857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397170" t="-1613" r="-398113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4032910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4032910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952" t="-1613" r="-802857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97170" t="-1613" r="-398113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801905" t="-1613" r="-1905" b="-32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3085693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3085693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952" t="-1613" r="-802857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397170" t="-1613" r="-398113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701905" t="-1613" r="-101905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801905" t="-1613" r="-1905" b="-32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8852065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he-I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8852065"/>
                  </p:ext>
                </p:extLst>
              </p:nvPr>
            </p:nvGraphicFramePr>
            <p:xfrm>
              <a:off x="2389908" y="2296160"/>
              <a:ext cx="5763492" cy="370840"/>
            </p:xfrm>
            <a:graphic>
              <a:graphicData uri="http://schemas.openxmlformats.org/drawingml/2006/table">
                <a:tbl>
                  <a:tblPr rtl="1" bandRow="1">
                    <a:tableStyleId>{BDBED569-4797-4DF1-A0F4-6AAB3CD982D8}</a:tableStyleId>
                  </a:tblPr>
                  <a:tblGrid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  <a:gridCol w="6403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601905" t="-1613" r="-201905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701905" t="-1613" r="-101905" b="-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801905" t="-1613" r="-1905" b="-32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17" name="Group 16"/>
          <p:cNvGrpSpPr/>
          <p:nvPr/>
        </p:nvGrpSpPr>
        <p:grpSpPr>
          <a:xfrm>
            <a:off x="4267200" y="3263040"/>
            <a:ext cx="4572000" cy="369332"/>
            <a:chOff x="4038600" y="3263040"/>
            <a:chExt cx="45720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648200" y="3263040"/>
                  <a:ext cx="39624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safe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state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𝑏𝑜𝑎𝑟𝑑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3263040"/>
                  <a:ext cx="3962400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>
              <a:off x="4038600" y="3447706"/>
              <a:ext cx="659609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267200" y="4590309"/>
            <a:ext cx="4572000" cy="369332"/>
            <a:chOff x="4038600" y="4590309"/>
            <a:chExt cx="45720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648200" y="4590309"/>
                  <a:ext cx="39624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safe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state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𝑏𝑜𝑎𝑟𝑑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4590309"/>
                  <a:ext cx="3962400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>
              <a:off x="4038600" y="4774975"/>
              <a:ext cx="659609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267200" y="4147886"/>
            <a:ext cx="4572000" cy="369332"/>
            <a:chOff x="4038600" y="3263040"/>
            <a:chExt cx="45720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648200" y="3263040"/>
                  <a:ext cx="39624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safe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state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𝑏𝑜𝑎𝑟𝑑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3263040"/>
                  <a:ext cx="3962400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/>
            <p:cNvCxnSpPr/>
            <p:nvPr/>
          </p:nvCxnSpPr>
          <p:spPr>
            <a:xfrm>
              <a:off x="4038600" y="3447706"/>
              <a:ext cx="659609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267200" y="3705463"/>
            <a:ext cx="4572000" cy="369332"/>
            <a:chOff x="4038600" y="3263040"/>
            <a:chExt cx="45720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648200" y="3263040"/>
                  <a:ext cx="39624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safe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state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𝑏𝑜𝑎𝑟𝑑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he-IL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3263040"/>
                  <a:ext cx="3962400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/>
            <p:cNvCxnSpPr/>
            <p:nvPr/>
          </p:nvCxnSpPr>
          <p:spPr>
            <a:xfrm>
              <a:off x="4038600" y="3447706"/>
              <a:ext cx="659609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551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5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RWB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Transition Systems</a:t>
            </a:r>
          </a:p>
          <a:p>
            <a:endParaRPr lang="en-US" sz="2800" dirty="0" smtClean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 Theory of Transition Systems</a:t>
            </a:r>
          </a:p>
          <a:p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Programs with Shared Arrays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/>
              <a:t>Periodic Programs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6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Periodic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Single processor scheduling problems</a:t>
                </a:r>
                <a:endParaRPr lang="en-US" sz="2400" dirty="0">
                  <a:solidFill>
                    <a:srgbClr val="00B0F0"/>
                  </a:solidFill>
                </a:endParaRP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Each </a:t>
                </a:r>
                <a:r>
                  <a:rPr lang="en-US" sz="2400" i="1" dirty="0" smtClean="0"/>
                  <a:t>task</a:t>
                </a:r>
                <a:r>
                  <a:rPr lang="en-US" sz="2400" dirty="0" smtClean="0"/>
                  <a:t> has </a:t>
                </a:r>
              </a:p>
              <a:p>
                <a:pPr lvl="1"/>
                <a:r>
                  <a:rPr lang="en-US" sz="2000" dirty="0" smtClean="0"/>
                  <a:t>period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pPr lvl="1"/>
                <a:r>
                  <a:rPr lang="en-US" sz="2000" dirty="0"/>
                  <a:t>e</a:t>
                </a:r>
                <a:r>
                  <a:rPr lang="en-US" sz="2000" dirty="0" smtClean="0"/>
                  <a:t>xecution time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priority (static/dynamic)</a:t>
                </a:r>
                <a:endParaRPr lang="en-US" sz="2000" b="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Programs have nice arithmetic properties</a:t>
                </a:r>
              </a:p>
              <a:p>
                <a:endParaRPr lang="en-US" sz="2400" dirty="0" smtClean="0"/>
              </a:p>
              <a:p>
                <a:pPr lvl="1"/>
                <a:endParaRPr lang="en-US" sz="2000" i="1" dirty="0"/>
              </a:p>
              <a:p>
                <a:endParaRPr lang="en-US" sz="2400" dirty="0" smtClean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3"/>
                <a:stretch>
                  <a:fillRect t="-9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75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Periodic Programs in </a:t>
            </a:r>
            <a:r>
              <a:rPr lang="en-US" i="1" dirty="0" smtClean="0"/>
              <a:t>RWB</a:t>
            </a:r>
            <a:endParaRPr lang="en-US" i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11231" y="1484762"/>
            <a:ext cx="749808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task that needs to be scheduled </a:t>
            </a:r>
            <a:r>
              <a:rPr lang="en-US" sz="2400" dirty="0" smtClean="0">
                <a:solidFill>
                  <a:srgbClr val="0070C0"/>
                </a:solidFill>
              </a:rPr>
              <a:t>requests </a:t>
            </a:r>
            <a:r>
              <a:rPr lang="en-US" sz="2400" dirty="0" smtClean="0"/>
              <a:t>an event</a:t>
            </a:r>
          </a:p>
          <a:p>
            <a:endParaRPr lang="en-US" sz="24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 smtClean="0"/>
              <a:t>Priorities expressed by </a:t>
            </a:r>
            <a:r>
              <a:rPr lang="en-US" sz="2400" dirty="0" smtClean="0">
                <a:solidFill>
                  <a:srgbClr val="FF0000"/>
                </a:solidFill>
              </a:rPr>
              <a:t>blocking </a:t>
            </a:r>
            <a:r>
              <a:rPr lang="en-US" sz="2400" dirty="0" smtClean="0"/>
              <a:t>less urgent tasks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400" i="1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 smtClean="0"/>
              <a:t>Pattern matcher checks this on individual threads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400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 smtClean="0"/>
              <a:t>Then generates arithmetic lemmas about time instances when a violation can occur</a:t>
            </a:r>
          </a:p>
        </p:txBody>
      </p:sp>
    </p:spTree>
    <p:extLst>
      <p:ext uri="{BB962C8B-B14F-4D97-AF65-F5344CB8AC3E}">
        <p14:creationId xmlns:p14="http://schemas.microsoft.com/office/powerpoint/2010/main" val="156498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086350" y="1876425"/>
            <a:ext cx="76200" cy="4219575"/>
          </a:xfrm>
          <a:prstGeom prst="line">
            <a:avLst/>
          </a:prstGeom>
          <a:ln w="444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3200" y="1609735"/>
            <a:ext cx="1828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dirty="0" smtClean="0"/>
              <a:t>TS Theory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5589234" y="1621403"/>
            <a:ext cx="21335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Arithmetic Theory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05350" y="2286000"/>
                <a:ext cx="838200" cy="381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350" y="2286000"/>
                <a:ext cx="838200" cy="381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43001" y="2482671"/>
                <a:ext cx="3810000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 smtClean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1" y="2482671"/>
                <a:ext cx="3810000" cy="12003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4705350" y="2921000"/>
            <a:ext cx="838200" cy="0"/>
          </a:xfrm>
          <a:prstGeom prst="straightConnector1">
            <a:avLst/>
          </a:prstGeom>
          <a:ln w="25400">
            <a:solidFill>
              <a:srgbClr val="C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1200" y="3962400"/>
                <a:ext cx="152247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143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962400"/>
                <a:ext cx="15224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H="1">
            <a:off x="4718050" y="4140200"/>
            <a:ext cx="812800" cy="0"/>
          </a:xfrm>
          <a:prstGeom prst="straightConnector1">
            <a:avLst/>
          </a:prstGeom>
          <a:ln w="25400">
            <a:solidFill>
              <a:srgbClr val="C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38400" y="4431268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0" dirty="0" smtClean="0"/>
                  <a:t>…,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143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31268"/>
                <a:ext cx="1981200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4705350" y="4572000"/>
            <a:ext cx="838200" cy="0"/>
          </a:xfrm>
          <a:prstGeom prst="straightConnector1">
            <a:avLst/>
          </a:prstGeom>
          <a:ln w="25400">
            <a:solidFill>
              <a:srgbClr val="C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92724" y="4812268"/>
                <a:ext cx="152247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513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724" y="4812268"/>
                <a:ext cx="152247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H="1">
            <a:off x="4718050" y="4990068"/>
            <a:ext cx="812800" cy="0"/>
          </a:xfrm>
          <a:prstGeom prst="straightConnector1">
            <a:avLst/>
          </a:prstGeom>
          <a:ln w="25400">
            <a:solidFill>
              <a:srgbClr val="C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38400" y="5334000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0" dirty="0" smtClean="0"/>
                  <a:t>…,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513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334000"/>
                <a:ext cx="1981200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4705350" y="5474732"/>
            <a:ext cx="838200" cy="0"/>
          </a:xfrm>
          <a:prstGeom prst="straightConnector1">
            <a:avLst/>
          </a:prstGeom>
          <a:ln w="25400">
            <a:solidFill>
              <a:srgbClr val="C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67210" y="6260068"/>
            <a:ext cx="2514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UNSAT, property holds</a:t>
            </a:r>
            <a:endParaRPr lang="he-IL" dirty="0"/>
          </a:p>
        </p:txBody>
      </p:sp>
      <p:sp>
        <p:nvSpPr>
          <p:cNvPr id="22" name="Right Brace 21"/>
          <p:cNvSpPr/>
          <p:nvPr/>
        </p:nvSpPr>
        <p:spPr>
          <a:xfrm>
            <a:off x="4191000" y="2484241"/>
            <a:ext cx="354198" cy="894335"/>
          </a:xfrm>
          <a:prstGeom prst="rightBrace">
            <a:avLst>
              <a:gd name="adj1" fmla="val 25000"/>
              <a:gd name="adj2" fmla="val 50000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226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/>
      <p:bldP spid="14" grpId="0" animBg="1"/>
      <p:bldP spid="17" grpId="0"/>
      <p:bldP spid="20" grpId="0" animBg="1"/>
      <p:bldP spid="23" grpId="0"/>
      <p:bldP spid="26" grpId="0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RWB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Transition Systems</a:t>
            </a:r>
          </a:p>
          <a:p>
            <a:endParaRPr lang="en-US" sz="2800" dirty="0" smtClean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 Theory of Transition Systems</a:t>
            </a:r>
          </a:p>
          <a:p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Programs with Shared Arrays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Periodic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Programs</a:t>
            </a:r>
          </a:p>
          <a:p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/>
              <a:t>Experimental Results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2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Benchmarks: periodic programs and program with shared arrays</a:t>
                </a:r>
              </a:p>
              <a:p>
                <a:r>
                  <a:rPr lang="en-US" sz="2400" dirty="0" smtClean="0"/>
                  <a:t>Average speedup: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3"/>
                <a:stretch>
                  <a:fillRect t="-9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88673907"/>
              </p:ext>
            </p:extLst>
          </p:nvPr>
        </p:nvGraphicFramePr>
        <p:xfrm>
          <a:off x="2129028" y="3094038"/>
          <a:ext cx="5791200" cy="361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704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5"/>
      <p:bldGraphic spid="5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79242722"/>
              </p:ext>
            </p:extLst>
          </p:nvPr>
        </p:nvGraphicFramePr>
        <p:xfrm>
          <a:off x="2143281" y="2859405"/>
          <a:ext cx="5762694" cy="370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 (</a:t>
            </a:r>
            <a:r>
              <a:rPr lang="en-US" dirty="0" err="1" smtClean="0"/>
              <a:t>cnt’d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Larger example: a web-server</a:t>
                </a:r>
              </a:p>
              <a:p>
                <a:r>
                  <a:rPr lang="en-US" sz="2400" dirty="0" smtClean="0"/>
                  <a:t>Average speedup: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0"/>
                <a:ext cx="7498080" cy="5105400"/>
              </a:xfrm>
              <a:blipFill rotWithShape="0">
                <a:blip r:embed="rId4"/>
                <a:stretch>
                  <a:fillRect t="-9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83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uiExpand="1" build="p" bldLvl="5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Automatic compositional verification of </a:t>
            </a:r>
            <a:r>
              <a:rPr lang="en-US" sz="2400" i="1" dirty="0" smtClean="0"/>
              <a:t>RWB </a:t>
            </a:r>
            <a:r>
              <a:rPr lang="en-US" sz="2400" dirty="0" smtClean="0"/>
              <a:t>programs</a:t>
            </a:r>
          </a:p>
          <a:p>
            <a:endParaRPr lang="en-US" sz="2400" dirty="0"/>
          </a:p>
          <a:p>
            <a:r>
              <a:rPr lang="en-US" sz="2400" dirty="0" smtClean="0"/>
              <a:t>Added a theory of transition systems to CVC4</a:t>
            </a:r>
          </a:p>
          <a:p>
            <a:endParaRPr lang="en-US" sz="2400" dirty="0"/>
          </a:p>
          <a:p>
            <a:r>
              <a:rPr lang="en-US" sz="2400" dirty="0" smtClean="0"/>
              <a:t>Traverse state space and look for patterns</a:t>
            </a:r>
          </a:p>
          <a:p>
            <a:pPr lvl="1"/>
            <a:r>
              <a:rPr lang="en-US" sz="2000" dirty="0" smtClean="0"/>
              <a:t>When a pattern is found, generate lemmas</a:t>
            </a:r>
          </a:p>
          <a:p>
            <a:pPr lvl="1"/>
            <a:r>
              <a:rPr lang="en-US" sz="2000" dirty="0" smtClean="0"/>
              <a:t>Other theories can then curtail the search space</a:t>
            </a:r>
          </a:p>
          <a:p>
            <a:endParaRPr lang="en-US" sz="2400" dirty="0" smtClean="0"/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/>
              <a:t>Programs with shared arrays</a:t>
            </a:r>
          </a:p>
          <a:p>
            <a:pPr lvl="1"/>
            <a:r>
              <a:rPr lang="en-US" sz="2000" dirty="0" smtClean="0"/>
              <a:t>Periodic programs</a:t>
            </a:r>
          </a:p>
        </p:txBody>
      </p:sp>
    </p:spTree>
    <p:extLst>
      <p:ext uri="{BB962C8B-B14F-4D97-AF65-F5344CB8AC3E}">
        <p14:creationId xmlns:p14="http://schemas.microsoft.com/office/powerpoint/2010/main" val="2323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39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Support additional models beyond </a:t>
            </a:r>
            <a:r>
              <a:rPr lang="en-US" sz="2400" i="1" dirty="0" smtClean="0"/>
              <a:t>RWB</a:t>
            </a:r>
          </a:p>
          <a:p>
            <a:endParaRPr lang="en-US" sz="2400" dirty="0"/>
          </a:p>
          <a:p>
            <a:r>
              <a:rPr lang="en-US" sz="2400" dirty="0" smtClean="0"/>
              <a:t>Add more patterns</a:t>
            </a:r>
          </a:p>
          <a:p>
            <a:pPr lvl="1"/>
            <a:endParaRPr lang="en-US" sz="1600" dirty="0" smtClean="0"/>
          </a:p>
          <a:p>
            <a:r>
              <a:rPr lang="en-US" sz="2400" dirty="0" smtClean="0"/>
              <a:t>Improve the portfolio approach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086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Trade generality for effectiveness </a:t>
            </a:r>
          </a:p>
          <a:p>
            <a:pPr lvl="1"/>
            <a:r>
              <a:rPr lang="en-US" sz="2000" dirty="0" smtClean="0"/>
              <a:t>Do well on specific classes of programs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We present a fully automatic, compositional approach</a:t>
            </a:r>
          </a:p>
          <a:p>
            <a:pPr lvl="1"/>
            <a:r>
              <a:rPr lang="en-US" sz="2000" dirty="0" smtClean="0"/>
              <a:t>Handle concurrent programs written in the </a:t>
            </a:r>
            <a:r>
              <a:rPr lang="en-US" sz="2000" i="1" dirty="0" smtClean="0"/>
              <a:t>RWB</a:t>
            </a:r>
            <a:r>
              <a:rPr lang="en-US" sz="2000" dirty="0" smtClean="0"/>
              <a:t> model</a:t>
            </a:r>
            <a:endParaRPr lang="en-US" sz="2000" dirty="0"/>
          </a:p>
          <a:p>
            <a:pPr lvl="1"/>
            <a:r>
              <a:rPr lang="en-US" sz="2000" dirty="0" smtClean="0"/>
              <a:t>Based on SMT solving</a:t>
            </a:r>
          </a:p>
        </p:txBody>
      </p:sp>
    </p:spTree>
    <p:extLst>
      <p:ext uri="{BB962C8B-B14F-4D97-AF65-F5344CB8AC3E}">
        <p14:creationId xmlns:p14="http://schemas.microsoft.com/office/powerpoint/2010/main" val="330571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2971800"/>
            <a:ext cx="8143875" cy="1143000"/>
          </a:xfrm>
        </p:spPr>
        <p:txBody>
          <a:bodyPr/>
          <a:lstStyle/>
          <a:p>
            <a:pPr algn="ctr"/>
            <a:r>
              <a:rPr lang="en-US" sz="5000" dirty="0" smtClean="0"/>
              <a:t>Questions</a:t>
            </a:r>
            <a:endParaRPr lang="he-IL" sz="5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EBA-1F89-4DBD-9F3B-E3CD617A5B4F}" type="slidenum">
              <a:rPr lang="he-IL" smtClean="0"/>
              <a:t>40</a:t>
            </a:fld>
            <a:endParaRPr lang="he-IL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575" y="4019550"/>
            <a:ext cx="1724025" cy="23812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10668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/>
              <a:t>Thank You!</a:t>
            </a:r>
            <a:endParaRPr lang="he-IL" sz="6600" dirty="0"/>
          </a:p>
        </p:txBody>
      </p:sp>
    </p:spTree>
    <p:extLst>
      <p:ext uri="{BB962C8B-B14F-4D97-AF65-F5344CB8AC3E}">
        <p14:creationId xmlns:p14="http://schemas.microsoft.com/office/powerpoint/2010/main" val="312840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693202" y="5181601"/>
            <a:ext cx="1350569" cy="568209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Transition Systems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SMT-Driven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5</a:t>
            </a:fld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692971" y="3004751"/>
            <a:ext cx="952758" cy="936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810924" y="2514313"/>
            <a:ext cx="1115125" cy="9698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SMT</a:t>
            </a:r>
          </a:p>
          <a:p>
            <a:pPr algn="ctr"/>
            <a:r>
              <a:rPr lang="en-US" sz="2000" dirty="0" smtClean="0"/>
              <a:t>Solver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048000" y="5181601"/>
            <a:ext cx="1350569" cy="568209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Arithmetic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6320231" y="5181600"/>
            <a:ext cx="1350569" cy="568209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Arrays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222014" y="1447800"/>
                <a:ext cx="235938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dirty="0" smtClean="0"/>
                  <a:t>Input program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he-IL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014" y="1447800"/>
                <a:ext cx="2359386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231" b="-261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>
            <a:off x="5366680" y="3619500"/>
            <a:ext cx="3613" cy="1473201"/>
          </a:xfrm>
          <a:prstGeom prst="straightConnector1">
            <a:avLst/>
          </a:prstGeom>
          <a:ln w="317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134100" y="2992558"/>
            <a:ext cx="952758" cy="936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86600" y="2491404"/>
            <a:ext cx="196291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SAT (unsafe)</a:t>
            </a:r>
          </a:p>
          <a:p>
            <a:pPr algn="ctr"/>
            <a:r>
              <a:rPr lang="en-US" sz="2000" dirty="0" smtClean="0"/>
              <a:t>or </a:t>
            </a:r>
          </a:p>
          <a:p>
            <a:pPr algn="ctr"/>
            <a:r>
              <a:rPr lang="en-US" sz="2000" dirty="0" smtClean="0"/>
              <a:t>UNSAT (safe)</a:t>
            </a:r>
            <a:endParaRPr lang="he-IL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765800" y="3619500"/>
            <a:ext cx="1066800" cy="1473201"/>
          </a:xfrm>
          <a:prstGeom prst="straightConnector1">
            <a:avLst/>
          </a:prstGeom>
          <a:ln w="317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910769" y="3619500"/>
            <a:ext cx="1065600" cy="1472400"/>
          </a:xfrm>
          <a:prstGeom prst="straightConnector1">
            <a:avLst/>
          </a:prstGeom>
          <a:ln w="317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9526" y="3949991"/>
                <a:ext cx="4201333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Assertion: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𝑠𝑎𝑓𝑒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e-IL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26" y="3949991"/>
                <a:ext cx="4201333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s://upload.wikimedia.org/wikipedia/commons/thumb/2/2a/CPT-FSM-abcd.svg/326px-CPT-FSM-abcd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842" y="2074782"/>
            <a:ext cx="1055413" cy="89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data:image/png;base64,iVBORw0KGgoAAAANSUhEUgAAAScAAACrCAMAAAATgapkAAAAh1BMVEX///8AAAD6+vr39/f8/Pzv7+/q6urz8/Pj4+N4eHiwsLDd3d21tbVLS0vp6eloaGioqKjKysrV1dUaGhpUVFRjY2O8vLzOzs6UlJSOjo4/Pz+Dg4N6enrLy8tFRUW6urpbW1ssLCycnJxwcHAhISGZmZk4ODgpKSlPT08ODg4zMzNnZ2cLCwsbU8xZAAAQy0lEQVR4nOVd6YKqOgwmLLKqZZVNRFFRZ97/+S4t4KCCKLSMc8/34xy3gfqZpGmapBz3JyAnu2P024P4fMigcBpovz2Mj4edcRy/NH97GB8PiPs/o1gldPbD+Vh08CQoyiJ2MIIgcMISp6x4PrcUjImH+euAXCiMlHd9LkqS7C+zuW2DZmI0P6wXz9cHsG37nLkLSZ58tL+HANSFsK3EQ+RiB2DrbYxeeTE8ADuKij/5R+ADgIQfSEEEoFlv/CmPtARC32A0sk/ETgPYoSF/qfs7APR/sVcLzTCMTcebCCCIhRFXl1XIaqnqdsVmeAwfLHx6YUqirIDqgPrgKa2SfbYeQxKBsMkgNfFl9l+tYzDrMaSwNN9R7onAG9uTK1VqIS+MdLtpmF7psHUCStPWzHTCkyVzy+3q/i0lm6faonwsLLwU0k9zxYx97t1OScoyMfjqoZ+EVH/aWXT83nEm3BI1y471HSssYkg/aqL8sr3HF5WvY/GvbKXfvkT9juvgggxosm+CWz6QCGbk8SIOP2hNmWftr7t54TeFD+oxHrJaKJZ/vEBwfcmsSIsLr4MgLgmawceY9LzVpGJo4DCxpWYxdfoHVPzrVK9cHGyKxAjc2utAKqhYjj+FKHHfIU0YypzZfXe7GIvNiTwxyX8IboYix4Si2WeEc9InNBWqd2R5bz7wHfCw0hXSJAewuHtfIMvvBQzybOlCuzx/f9mplJQgCIXEWDgSGLS8ecYx1BWMdtzGgj/2GCAF2K81VDzTBS00YYnCL8c75mPoAeqNv3ku6zEssNYhaH+Tx0on26zH0Ae71zUSE9ZOMV7ziQ+2qYYHhasZJIzH0IPNUyNewmNtoY7FDxF03yRCWP0Yj6EHbosffo8FgzF6DatoYh/qiRWchcXK0vndlR68sLgV5tQtOe/D/MoUlhczffJprJLxrzqb6G7n0kKagRDSbonJRvt5K+2K2hXyIVyXjzANUfWyiQytGMCt0VxjJ/RXFe+eJ0FwYSVL2a1jh7oCdz0QPc8z8XLNjtQr4iX2wgPT3KAsIUvHQuWkmgVBgEiQ9ShsOgmlYg4bAx3c81R5xsWP3QxwCN/vX9lcof3xy3XTxWw2uxEPsXhFQu5y6V4AwoPEF56J9MMC+Phfyd7+/IW+5D6UJ+2GJ/m9MSq6Fc7nSfRk826mLBYLy/BOAOe8jadiBA2DhI34/q0xjEfxc/48aeOp+HbidjBPM8+FbWKtn38q2G8LXHJkWZavtvHEQf4TocNRwlZvnSF0gDgTq/VSG0/LOL5kN5ryMk+iEQMYb0ZivHaeUOOnwnPjL+id5hWGNMBipbXwdNAMtx5sCRxVewFILUga4OY4cg9PCnaG6fCEopf119sVE79h41kHuQ/STPSuGGRzv2X5ynyH4BsNCw8XdxTnV35rntwfnkyKfsGpdwFkapqByfED3z+gffHoy/cfwvSlHeegKWhqr4+nuxANDvhDIdnx1UW72qcfkQ52hQeWDr38LZynPHlmnkdxYZd4vvg6CzOAbaTgL/YQ2Cl5kprpKWJf7NdKIR6xLZItm+u3ip+sIT/nQsQjSjHNgidvPWt7R19F9leqXxcoqn1ykdRlyHdY71awb6xnZk9FXkD2yRy1H0PWLOf6Ejj0K27g+CPDa5AKHintZjhHo5jJHuKmuhee5ujGuC70hgwZzs3n10GaRkGQoKaYRc+irsr2ODbJTrwUwzbKucILUicIIldpDCDX8Sw98iY1nC1fkH4bJeG1fL+0+I6/IBCgdxafPfnIzAUKqYgamc+6jKCRFv+kfse774LYpwgaCjDLwscsgQegU98nnogTgqgruvYO+KTQdWnfHgNfAxEnWrlmhCfjh6dZBvFL36EvPr4Iu2L4GsStBvF9aFjp4nOr5JPcNIeWON3xhJbwqjPT81N17gkVP8TAMMIjeJxNXGjDI1HrLTagh+3DG0NBeMq25E4aXF4IU9ZA8Ewq4o54rEF3T+2IZT+A+2EbxOsNqGldsQSyZW5BdiX09E32d0+2XKJzu9ZlHa8PxYb8WDP4bjK13pK8HvlCMQ1EX0ZBhp2992cg3u38vaL2DUYdvp7OogOgEZ+GR7Ydr0yLU8yV/50S0xlc6O8G80aoDrCtO2j9xZTjvJWmOGGw4Y9C4vLKijY/ucvl6XQow1eH9rGNgnS0h7mth6P/IFJy0GGCsguT3C1+m1wHf52pdSenn33uPdjBlyH7e/9GdgSrI/HJOiFGm/0CgtOqeW1BT6En4DcAor0cs38kHCC9LvaiU1d6mE7PG2gBziiuf+tVBNsNfZ2jUPS1QlUqG2hdeQ8KjXVKJzYaZ6GvagxzJsk8z70gWtCY0rRj/h1aUqxYIO3JlRoFeQ/UVicdECCg7c+0wWWZNLL6BmCcQyC0ZaLRh8suV5PjfDsCp/9jY7AL/zxNi9O+mEMYJGA3gBg4rC1gShPsEPi9kbBRmIgmLWR37R3sOBBSpkXaO4oxhydQGNK0KNZBe01hmlloTUQTU7+JpPo7LO8gsJ5KS+hsaeKMjNPphSwfMZFDIA5fX7+EDShcdGB3/Ylo4lSmtRscKS9jWLzPT0RTxCbedMU34/JWmKZ9jn5kS1PfxtiLEDk1wojvL6e9kCJPAQrjYqVjSuMqGu6pgDC0BJKmnsmTRAg47sy2+O1Iwws3AA6NkIy+g6iOi/JntnNQjdhmWtJFg6YZ5A+5CQiicpmivZYLOH4MLFdFYpiOv4hZZ3B4pul5dUecRbnZZkykdSpT4+Sl46+hlhVflnpxU0ePU/d8Iamn3AHvPTJ2kGsYTLNsTQqriXiLZ2PzYmv1tSR9FwaYOx9EZ5q5Tma6ejQp/NgRyahQ99qN7yKE5BcILudpWk+pLD00GjQpIaYpeQyEaoQoOE4RDi9uxvDiKxrhSxubz7BtzlyHCmcd7CkK1fmc5ZZmf8JjP2Jcuhy2B1rJTCd1JrlRBFMjTqOxzQzv95ld8WgPD/9pDi4d8DlDT9ahER81cL3ZqZNwrHTdWZPUYDCshU+pBHmxZq2fbG9ggZqz3cTBsVh24uRS2VoRcMH+s1oJUnjMeFOQM9gFYunQxB2CYsmbN1+5CwDh3P1FzrFFzszjTwfSxN+ZGuQXruSNnXPurDZ2k18q9hoOg5nHnw7dMAWIouaqHFOUNNVOh8ut/014YhtXYbZi6S+A64aGbMiu1ToPZlr7uosO4JUwW56UhJHHPx/uECCkaZpxwr21DPzlH3i6cNvbnjmax5qnjJFWj/GbZFkWeM7aZJDHOFPqnicUcOptBGKzY80TsNk7GOk3WZabO65WFQ/e8wQ4mH9TPsFc7ww20dJxOS/z+Tz0GsWD0ezGjqNUt5TwRqCY23E2Vnyk37S6y5HGtaje8vo0tkzT1GDZ+ARrv4BNtyVK7uUVO+xnXsvsy9J+MWzEIXYpjhgwDPBHLNrBDfabuqCEYqPnUlbqV7PWAAucwnCVKrBo3fe8IH4Q8GRT7TvNYiBVQyiCa9awhSUsYbkOZqB2I/ymTmgx7tfYmXPuHPDpPAz3pVT6W8AnFvl4JEmuMzhNStQfG8jQg5jSTiAxGaWMYIHi1PasHQsbKotlhcPzvg4DQGNnpRUibvUut5YxWKReKWG5YWRR1hFmNOHZTcHTjv8Q3LXIZrrHNEj3Sq/IN8CQpipELgV3E7QYnA3up6U5G5B2lfSwYrrFz1+I/22e3QZTESTlnZkm+dL1zCzG1RhcXnYgNXNAO4IjoOKWEloxbuC8o5n1GTLMz69wzeaIfIygepawThmn6cG2bmnThjl/aGor7IBxLnfhOdOzJ/OU2qWewoS0WYBt7sDRDyyKHqMgqyOmAr3Q01Q04Q5p8/nxoBNEoYP7I7KIefhZ4eVXGywrWuvVTThNamQFZWXlx+PxMrdKuyHR5wnhdVJW8UTLy/RYT3R9cKm3Poia1Pc3N3wJHlMf7xXQT1UJmjzlVKbTrfv7J2hRV7yIuBrVNLel8QW3KYWLjIRI3YEy4Uvngmpp7Y6PJ6/bz7abGgH1UjUTAKqLSuMjEdo0xZO98OinSEhyLUXjT2tBH0JT2RCXFcbyxCfzT6GJixlG6cby9D1NUeBLkBjWHI/jSf5+4Rj06cDwQLhRPGnMF+nvgVGaBIY3fL9LiKdpzfEG2Fny4fVqU1W/vwN2Z60N5ilg3uVqCN5pTPsWBvIkTdPQ7G14e0bF8vNBX1cC59NMU4VLHf5QHL+9a+oweD2bFIofP04iPvz6uZBd8KqowaxYmKk2PeHaPOcJHx22Xd6+xgfnXw7JPYGYlKYct9JBLY27h6KHp+OKF7XbVqMKdHSi/xAk9TcKUpo8PbdPeDMRoSaX6BMO930Gs9Q8w1E0ijz1pC48RHO/2NXB0EKANU+jrHc9nhnxJfnrskkBlp1HacEu5P9U8KRSzIrv4emIBcqsnbcRDaqnBD4zy4eD5oJJTaD6PP0QPK/a8FG+jh/qNN0DgcAtLInTV5PxJFhWGYcTPTAm6Q5AAwfqUTH5xQCScPrlE33fgvxNfY3+2v7dmmEIjAUE6pm0l1d4Cj9mr+BViEA50nrpz0LzIKV7zynA23SCm4KmGQZoG/vQswrht4wT+hiBP4+XqJmZQ6pmnmhmLoBtPlm8rPYftVXwBvixNmoWgKNcqVnMFAeCjsCyvPv1PJTh4JNkjCZY8PDnyrw9e2kHwR9xLduBRpiMaF9LyAyjSh638kf1mrkDjxv6HCAYmpwR74lXLepqTI5N2ao6WS2K2/s0BpR/3obK2zDzdJBLowZkejtArpUaJWuXcueE928SrRbQfnbZX4PoD9G9jISMdQibyYyrpDTW6s9aT3HPHx9nehVm+LZIZaQM2XqYw6pqi7zO9zJGHDf9gYjfXHXNSOBq1ZJZvz4RM74nIroCls3mfwOymmtvBDuWmNZVu0dE4rkkyuLOvf+TMJWYZWftVXtLCjcXHTFJk5g70L1k2fr+n8cqTtzXNnVJs5msK198g/kxi0UMrYF9HBYRLBf9QkUqQLobGInES2fUkOZT4H3D113+iBzdLQPLau1uy78hhx9/+O7caIi7EOa7htIIBzQHsNGu/uZE4544XcR8bT4iFZwxrOALINK0hkzIB5QUq5OCP/6k37ShWx/BD5ww+Jn9Yixry/+FF94LnkNqHLv1wZvn/JKDE4sC3qPkKt0i0MrVitWI6GaYJ/uvRXjHQMSRAEniNwFAIJemefFd/OPVamXVQaxloy8QVsz9nwxejsFMD88n6xqAIzxdq36cOh9O/5EfHlee/3s8BXurGaUkPF2Pc9+3FIPwWDP/PZ7uUOpdnQiXt3jd6N/UuzuUdrymp42nf8+Ot0EgaUG1utktO5fEL/ia5iiGD8aNn2k+psURP9P7F/zM5yC9tq6NV6OSKCm6+gUkVTb4v69b+lGtg+uF7uG8Nc0g0+vn4gWr3TTnf342SKvSnz6cEu4m8fOu5xSMmf/T4NNbIDOeAu39EMq2QHuGx2b+Hbg4nGCeW98jxyOY6ZTD+Vgo5PAAtS0VOiUOA5VmBv8DpGQjZffgO+lwwOb8wvqwij8Dl4iNBbdNeqosDDWdfkCfiqpWJYDEKz0AYXOqQiwek67RfxSWMycOkxBkRxvjmJVngIon568np9BFdqyWLpKCUeU3Kck0RxH+IcTg3G8+iSlM2gzsb2ARJ839PmG2TNR/PerUDsWDfUT294IoyqGv+PVfhoA0LQVH09CHrnz/A4De25gVrRQDAAAAAElFTkSuQmCC"/>
          <p:cNvSpPr>
            <a:spLocks noChangeAspect="1" noChangeArrowheads="1"/>
          </p:cNvSpPr>
          <p:nvPr/>
        </p:nvSpPr>
        <p:spPr bwMode="auto">
          <a:xfrm>
            <a:off x="155575" y="-1462088"/>
            <a:ext cx="52768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30" name="Picture 6" descr="figure16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193" y="2065020"/>
            <a:ext cx="1171207" cy="87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9/9d/DFAexample.svg/250px-DFAexample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94" y="3076877"/>
            <a:ext cx="1348872" cy="80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4693202" y="5181601"/>
            <a:ext cx="1350569" cy="568209"/>
          </a:xfrm>
          <a:prstGeom prst="rect">
            <a:avLst/>
          </a:prstGeom>
          <a:solidFill>
            <a:srgbClr val="CC0000"/>
          </a:solidFill>
          <a:ln w="9525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Transition Systems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0" grpId="0" animBg="1"/>
      <p:bldP spid="25" grpId="0" animBg="1"/>
      <p:bldP spid="26" grpId="0" animBg="1"/>
      <p:bldP spid="27" grpId="0"/>
      <p:bldP spid="43" grpId="0"/>
      <p:bldP spid="3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Theory of Transition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Decision procedure: state space traversal</a:t>
            </a:r>
          </a:p>
          <a:p>
            <a:endParaRPr lang="en-US" sz="2400" dirty="0" smtClean="0"/>
          </a:p>
          <a:p>
            <a:r>
              <a:rPr lang="en-US" sz="2400" dirty="0" smtClean="0"/>
              <a:t>Look for known patterns in the input</a:t>
            </a:r>
          </a:p>
          <a:p>
            <a:pPr lvl="1"/>
            <a:r>
              <a:rPr lang="en-US" sz="2000" dirty="0" smtClean="0"/>
              <a:t>Generate lemmas for other theory solvers</a:t>
            </a:r>
          </a:p>
          <a:p>
            <a:endParaRPr lang="en-US" sz="2400" dirty="0"/>
          </a:p>
          <a:p>
            <a:r>
              <a:rPr lang="en-US" sz="2400" dirty="0" smtClean="0"/>
              <a:t>Lemmas allow other theories to aid in the verification</a:t>
            </a:r>
          </a:p>
          <a:p>
            <a:pPr lvl="1"/>
            <a:r>
              <a:rPr lang="en-US" sz="2000" dirty="0" smtClean="0"/>
              <a:t>Prune the search space</a:t>
            </a:r>
          </a:p>
          <a:p>
            <a:pPr lvl="1"/>
            <a:r>
              <a:rPr lang="en-US" sz="2000" dirty="0" smtClean="0"/>
              <a:t>Can significantly reduce verification time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908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RWB</a:t>
            </a:r>
            <a:r>
              <a:rPr lang="en-US" sz="2800" dirty="0" smtClean="0"/>
              <a:t> Transition Systems</a:t>
            </a:r>
          </a:p>
          <a:p>
            <a:endParaRPr lang="en-US" sz="2800" dirty="0" smtClean="0"/>
          </a:p>
          <a:p>
            <a:r>
              <a:rPr lang="en-US" sz="2800" dirty="0" smtClean="0"/>
              <a:t>A Theory of Transition Systems</a:t>
            </a:r>
          </a:p>
          <a:p>
            <a:endParaRPr lang="en-US" sz="2800" dirty="0"/>
          </a:p>
          <a:p>
            <a:r>
              <a:rPr lang="en-US" sz="2800" dirty="0"/>
              <a:t>Programs with Shared Arrays</a:t>
            </a:r>
          </a:p>
          <a:p>
            <a:endParaRPr lang="en-US" sz="2800" dirty="0"/>
          </a:p>
          <a:p>
            <a:r>
              <a:rPr lang="en-US" sz="2800" dirty="0" smtClean="0"/>
              <a:t>Periodic Programs</a:t>
            </a:r>
          </a:p>
          <a:p>
            <a:endParaRPr lang="en-US" sz="2800" dirty="0"/>
          </a:p>
          <a:p>
            <a:r>
              <a:rPr lang="en-US" sz="2800" dirty="0" smtClean="0"/>
              <a:t>Experimental Results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6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RWB</a:t>
            </a:r>
            <a:r>
              <a:rPr lang="en-US" sz="2800" dirty="0" smtClean="0"/>
              <a:t> Transition Systems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 Theory of Transition Systems</a:t>
            </a:r>
          </a:p>
          <a:p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Programs with Shared Arrays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Periodic Programs</a:t>
            </a:r>
          </a:p>
          <a:p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8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 / Wait / Block (</a:t>
            </a:r>
            <a:r>
              <a:rPr lang="en-US" i="1" dirty="0" smtClean="0"/>
              <a:t>RWB)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RWB</a:t>
            </a:r>
            <a:r>
              <a:rPr lang="en-US" sz="2400" dirty="0" smtClean="0"/>
              <a:t> programs have events and threads</a:t>
            </a:r>
          </a:p>
          <a:p>
            <a:endParaRPr lang="en-US" sz="2400" dirty="0" smtClean="0"/>
          </a:p>
          <a:p>
            <a:r>
              <a:rPr lang="en-US" sz="2400" dirty="0" smtClean="0"/>
              <a:t>Threads synchronize and declare</a:t>
            </a:r>
          </a:p>
          <a:p>
            <a:pPr marL="754380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Requested events </a:t>
            </a:r>
          </a:p>
          <a:p>
            <a:pPr marL="754380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Waited-for </a:t>
            </a:r>
            <a:r>
              <a:rPr lang="en-US" sz="2000" dirty="0">
                <a:solidFill>
                  <a:srgbClr val="00B050"/>
                </a:solidFill>
              </a:rPr>
              <a:t>e</a:t>
            </a:r>
            <a:r>
              <a:rPr lang="en-US" sz="2000" dirty="0" smtClean="0">
                <a:solidFill>
                  <a:srgbClr val="00B050"/>
                </a:solidFill>
              </a:rPr>
              <a:t>vents </a:t>
            </a:r>
          </a:p>
          <a:p>
            <a:pPr marL="754380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Blocked events</a:t>
            </a:r>
            <a:endParaRPr lang="en-US" sz="2000" dirty="0" smtClean="0"/>
          </a:p>
          <a:p>
            <a:endParaRPr lang="en-US" sz="2400" dirty="0" smtClean="0"/>
          </a:p>
          <a:p>
            <a:pPr marL="480060" indent="-342900"/>
            <a:r>
              <a:rPr lang="en-US" sz="2400" dirty="0" smtClean="0"/>
              <a:t>Trigger an event that is </a:t>
            </a:r>
            <a:r>
              <a:rPr lang="en-US" sz="2400" dirty="0" smtClean="0">
                <a:solidFill>
                  <a:srgbClr val="0070C0"/>
                </a:solidFill>
              </a:rPr>
              <a:t>requested</a:t>
            </a:r>
            <a:r>
              <a:rPr lang="en-US" sz="2400" dirty="0" smtClean="0"/>
              <a:t> and not </a:t>
            </a:r>
            <a:r>
              <a:rPr lang="en-US" sz="2400" dirty="0" smtClean="0">
                <a:solidFill>
                  <a:srgbClr val="FF0000"/>
                </a:solidFill>
              </a:rPr>
              <a:t>blocked</a:t>
            </a:r>
          </a:p>
          <a:p>
            <a:pPr marL="480060" indent="-342900"/>
            <a:endParaRPr lang="en-US" sz="2400" dirty="0"/>
          </a:p>
          <a:p>
            <a:pPr marL="480060" indent="-342900"/>
            <a:r>
              <a:rPr lang="en-US" sz="2400" dirty="0" smtClean="0"/>
              <a:t>Inform threads that </a:t>
            </a:r>
            <a:r>
              <a:rPr lang="en-US" sz="2400" dirty="0" smtClean="0">
                <a:solidFill>
                  <a:srgbClr val="0070C0"/>
                </a:solidFill>
              </a:rPr>
              <a:t>requested </a:t>
            </a:r>
            <a:r>
              <a:rPr lang="en-US" sz="2400" dirty="0" smtClean="0"/>
              <a:t>/ </a:t>
            </a:r>
            <a:r>
              <a:rPr lang="en-US" sz="2400" dirty="0" smtClean="0">
                <a:solidFill>
                  <a:srgbClr val="00B050"/>
                </a:solidFill>
              </a:rPr>
              <a:t>waited-for</a:t>
            </a:r>
            <a:r>
              <a:rPr lang="en-US" sz="2400" dirty="0" smtClean="0"/>
              <a:t> the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4A46-885A-4EEE-B101-81C678D203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3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12347</TotalTime>
  <Words>1414</Words>
  <Application>Microsoft Office PowerPoint</Application>
  <PresentationFormat>On-screen Show (4:3)</PresentationFormat>
  <Paragraphs>569</Paragraphs>
  <Slides>40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Cambria Math</vt:lpstr>
      <vt:lpstr>Consolas</vt:lpstr>
      <vt:lpstr>Gill Sans MT</vt:lpstr>
      <vt:lpstr>Trebuchet MS</vt:lpstr>
      <vt:lpstr>Verdana</vt:lpstr>
      <vt:lpstr>Wingdings 2</vt:lpstr>
      <vt:lpstr>Solstice</vt:lpstr>
      <vt:lpstr>Theory-Aided Model Checking of Concurrent Transition Systems</vt:lpstr>
      <vt:lpstr>Compositional Verification</vt:lpstr>
      <vt:lpstr>The Difficulties</vt:lpstr>
      <vt:lpstr>Our Approach</vt:lpstr>
      <vt:lpstr>An SMT-Driven Process</vt:lpstr>
      <vt:lpstr>A Theory of Transition Systems</vt:lpstr>
      <vt:lpstr>Agenda</vt:lpstr>
      <vt:lpstr>Agenda</vt:lpstr>
      <vt:lpstr>Request / Wait / Block (RWB)</vt:lpstr>
      <vt:lpstr>The Execution Cycle</vt:lpstr>
      <vt:lpstr>Toy Example</vt:lpstr>
      <vt:lpstr>Why RWB?</vt:lpstr>
      <vt:lpstr>Agenda</vt:lpstr>
      <vt:lpstr>The Transition System (TS) Solver</vt:lpstr>
      <vt:lpstr>Basic Decision Procedure</vt:lpstr>
      <vt:lpstr>Pattern Matching</vt:lpstr>
      <vt:lpstr>Pattern Matching: Example</vt:lpstr>
      <vt:lpstr>Looped Threads</vt:lpstr>
      <vt:lpstr>Generating Lemmas</vt:lpstr>
      <vt:lpstr>Generating Lemmas (cnt’d)</vt:lpstr>
      <vt:lpstr>Implementing Pattern Matchers</vt:lpstr>
      <vt:lpstr>Limitations</vt:lpstr>
      <vt:lpstr>Agenda</vt:lpstr>
      <vt:lpstr>Shared Arrays in RWB</vt:lpstr>
      <vt:lpstr>Example: A Shared Bit</vt:lpstr>
      <vt:lpstr>Leveraging Shared Arrays</vt:lpstr>
      <vt:lpstr>Example: Tic Tac Toe</vt:lpstr>
      <vt:lpstr>Implementing Tic Tac Toe</vt:lpstr>
      <vt:lpstr>Verifying Tic Tac Toe</vt:lpstr>
      <vt:lpstr>Example</vt:lpstr>
      <vt:lpstr>Agenda</vt:lpstr>
      <vt:lpstr>Periodic Programs</vt:lpstr>
      <vt:lpstr>Periodic Programs in RWB</vt:lpstr>
      <vt:lpstr>Example</vt:lpstr>
      <vt:lpstr>Agenda</vt:lpstr>
      <vt:lpstr>Experimental Results</vt:lpstr>
      <vt:lpstr>Experimental Results (cnt’d)</vt:lpstr>
      <vt:lpstr>Conclusion</vt:lpstr>
      <vt:lpstr>Future Work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</dc:creator>
  <cp:lastModifiedBy>Guy</cp:lastModifiedBy>
  <cp:revision>672</cp:revision>
  <dcterms:created xsi:type="dcterms:W3CDTF">2012-06-16T17:56:57Z</dcterms:created>
  <dcterms:modified xsi:type="dcterms:W3CDTF">2015-10-05T20:07:00Z</dcterms:modified>
</cp:coreProperties>
</file>