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98" r:id="rId1"/>
    <p:sldMasterId id="2147483810" r:id="rId2"/>
  </p:sldMasterIdLst>
  <p:notesMasterIdLst>
    <p:notesMasterId r:id="rId36"/>
  </p:notesMasterIdLst>
  <p:sldIdLst>
    <p:sldId id="256" r:id="rId3"/>
    <p:sldId id="258" r:id="rId4"/>
    <p:sldId id="257" r:id="rId5"/>
    <p:sldId id="269" r:id="rId6"/>
    <p:sldId id="270" r:id="rId7"/>
    <p:sldId id="271" r:id="rId8"/>
    <p:sldId id="259" r:id="rId9"/>
    <p:sldId id="272" r:id="rId10"/>
    <p:sldId id="260" r:id="rId11"/>
    <p:sldId id="289" r:id="rId12"/>
    <p:sldId id="275" r:id="rId13"/>
    <p:sldId id="276" r:id="rId14"/>
    <p:sldId id="277" r:id="rId15"/>
    <p:sldId id="278" r:id="rId16"/>
    <p:sldId id="273" r:id="rId17"/>
    <p:sldId id="280" r:id="rId18"/>
    <p:sldId id="281" r:id="rId19"/>
    <p:sldId id="282" r:id="rId20"/>
    <p:sldId id="283" r:id="rId21"/>
    <p:sldId id="284" r:id="rId22"/>
    <p:sldId id="274" r:id="rId23"/>
    <p:sldId id="286" r:id="rId24"/>
    <p:sldId id="262" r:id="rId25"/>
    <p:sldId id="265" r:id="rId26"/>
    <p:sldId id="285" r:id="rId27"/>
    <p:sldId id="287" r:id="rId28"/>
    <p:sldId id="288" r:id="rId29"/>
    <p:sldId id="290" r:id="rId30"/>
    <p:sldId id="291" r:id="rId31"/>
    <p:sldId id="266" r:id="rId32"/>
    <p:sldId id="268" r:id="rId33"/>
    <p:sldId id="294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0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Sheet1!$A$2:$A$110</c:f>
              <c:numCache>
                <c:formatCode>General</c:formatCode>
                <c:ptCount val="109"/>
                <c:pt idx="0">
                  <c:v>617.23</c:v>
                </c:pt>
                <c:pt idx="1">
                  <c:v>734.25</c:v>
                </c:pt>
                <c:pt idx="2">
                  <c:v>1800.0</c:v>
                </c:pt>
                <c:pt idx="3">
                  <c:v>562.96</c:v>
                </c:pt>
                <c:pt idx="4">
                  <c:v>1800.0</c:v>
                </c:pt>
                <c:pt idx="5">
                  <c:v>1207.31</c:v>
                </c:pt>
                <c:pt idx="6">
                  <c:v>1800.0</c:v>
                </c:pt>
                <c:pt idx="7">
                  <c:v>1800.0</c:v>
                </c:pt>
                <c:pt idx="8">
                  <c:v>1800.0</c:v>
                </c:pt>
                <c:pt idx="9">
                  <c:v>1800.0</c:v>
                </c:pt>
                <c:pt idx="10">
                  <c:v>1800.0</c:v>
                </c:pt>
                <c:pt idx="11">
                  <c:v>1800.0</c:v>
                </c:pt>
                <c:pt idx="12">
                  <c:v>1800.0</c:v>
                </c:pt>
                <c:pt idx="13">
                  <c:v>1023.12</c:v>
                </c:pt>
                <c:pt idx="14">
                  <c:v>1800.0</c:v>
                </c:pt>
                <c:pt idx="15">
                  <c:v>1800.0</c:v>
                </c:pt>
                <c:pt idx="16">
                  <c:v>1.51</c:v>
                </c:pt>
                <c:pt idx="17">
                  <c:v>1.74</c:v>
                </c:pt>
                <c:pt idx="18">
                  <c:v>2.76</c:v>
                </c:pt>
                <c:pt idx="19">
                  <c:v>6.84</c:v>
                </c:pt>
                <c:pt idx="20">
                  <c:v>14.04</c:v>
                </c:pt>
                <c:pt idx="21">
                  <c:v>15.48</c:v>
                </c:pt>
                <c:pt idx="22">
                  <c:v>26.29</c:v>
                </c:pt>
                <c:pt idx="23">
                  <c:v>23.41</c:v>
                </c:pt>
                <c:pt idx="24">
                  <c:v>28.84</c:v>
                </c:pt>
                <c:pt idx="25">
                  <c:v>40.0</c:v>
                </c:pt>
                <c:pt idx="26">
                  <c:v>52.0</c:v>
                </c:pt>
                <c:pt idx="27">
                  <c:v>59.53</c:v>
                </c:pt>
                <c:pt idx="28">
                  <c:v>64.7</c:v>
                </c:pt>
                <c:pt idx="29">
                  <c:v>83.64</c:v>
                </c:pt>
                <c:pt idx="30">
                  <c:v>85.84</c:v>
                </c:pt>
                <c:pt idx="31">
                  <c:v>96.23</c:v>
                </c:pt>
                <c:pt idx="32">
                  <c:v>97.97</c:v>
                </c:pt>
                <c:pt idx="33">
                  <c:v>114.71</c:v>
                </c:pt>
                <c:pt idx="34">
                  <c:v>139.05</c:v>
                </c:pt>
                <c:pt idx="35">
                  <c:v>115.02</c:v>
                </c:pt>
                <c:pt idx="36">
                  <c:v>606.08</c:v>
                </c:pt>
                <c:pt idx="37">
                  <c:v>1176.66</c:v>
                </c:pt>
                <c:pt idx="38">
                  <c:v>1800.0</c:v>
                </c:pt>
                <c:pt idx="39">
                  <c:v>136.73</c:v>
                </c:pt>
                <c:pt idx="40">
                  <c:v>147.82</c:v>
                </c:pt>
                <c:pt idx="41">
                  <c:v>199.3</c:v>
                </c:pt>
                <c:pt idx="42">
                  <c:v>176.1</c:v>
                </c:pt>
                <c:pt idx="43">
                  <c:v>1800.0</c:v>
                </c:pt>
                <c:pt idx="44">
                  <c:v>1199.85</c:v>
                </c:pt>
                <c:pt idx="45">
                  <c:v>170.41</c:v>
                </c:pt>
                <c:pt idx="46">
                  <c:v>244.31</c:v>
                </c:pt>
                <c:pt idx="47">
                  <c:v>337.47</c:v>
                </c:pt>
                <c:pt idx="48">
                  <c:v>262.72</c:v>
                </c:pt>
                <c:pt idx="49">
                  <c:v>1309.77</c:v>
                </c:pt>
                <c:pt idx="50">
                  <c:v>1800.0</c:v>
                </c:pt>
                <c:pt idx="51">
                  <c:v>1800.0</c:v>
                </c:pt>
                <c:pt idx="52">
                  <c:v>306.19</c:v>
                </c:pt>
                <c:pt idx="53">
                  <c:v>1316.16</c:v>
                </c:pt>
                <c:pt idx="54">
                  <c:v>1800.0</c:v>
                </c:pt>
                <c:pt idx="55">
                  <c:v>365.51</c:v>
                </c:pt>
                <c:pt idx="56">
                  <c:v>417.35</c:v>
                </c:pt>
                <c:pt idx="57">
                  <c:v>1800.0</c:v>
                </c:pt>
                <c:pt idx="58">
                  <c:v>1800.0</c:v>
                </c:pt>
                <c:pt idx="59">
                  <c:v>404.45</c:v>
                </c:pt>
                <c:pt idx="60">
                  <c:v>417.85</c:v>
                </c:pt>
                <c:pt idx="61">
                  <c:v>1800.0</c:v>
                </c:pt>
                <c:pt idx="62">
                  <c:v>1800.0</c:v>
                </c:pt>
                <c:pt idx="63">
                  <c:v>722.04</c:v>
                </c:pt>
                <c:pt idx="64">
                  <c:v>537.47</c:v>
                </c:pt>
                <c:pt idx="65">
                  <c:v>1800.0</c:v>
                </c:pt>
                <c:pt idx="66">
                  <c:v>1533.18</c:v>
                </c:pt>
                <c:pt idx="67">
                  <c:v>1800.0</c:v>
                </c:pt>
                <c:pt idx="68">
                  <c:v>1800.0</c:v>
                </c:pt>
                <c:pt idx="69">
                  <c:v>1800.0</c:v>
                </c:pt>
                <c:pt idx="70">
                  <c:v>526.02</c:v>
                </c:pt>
                <c:pt idx="71">
                  <c:v>518.75</c:v>
                </c:pt>
                <c:pt idx="72">
                  <c:v>925.87</c:v>
                </c:pt>
                <c:pt idx="73">
                  <c:v>1800.0</c:v>
                </c:pt>
                <c:pt idx="74">
                  <c:v>847.72</c:v>
                </c:pt>
                <c:pt idx="75">
                  <c:v>1800.0</c:v>
                </c:pt>
                <c:pt idx="76">
                  <c:v>1800.0</c:v>
                </c:pt>
                <c:pt idx="77">
                  <c:v>1800.0</c:v>
                </c:pt>
                <c:pt idx="78">
                  <c:v>1800.0</c:v>
                </c:pt>
                <c:pt idx="79">
                  <c:v>1800.0</c:v>
                </c:pt>
                <c:pt idx="80">
                  <c:v>1800.0</c:v>
                </c:pt>
                <c:pt idx="81">
                  <c:v>1800.0</c:v>
                </c:pt>
                <c:pt idx="82">
                  <c:v>836.28</c:v>
                </c:pt>
                <c:pt idx="83">
                  <c:v>789.26</c:v>
                </c:pt>
                <c:pt idx="84">
                  <c:v>778.85</c:v>
                </c:pt>
                <c:pt idx="85">
                  <c:v>991.08</c:v>
                </c:pt>
                <c:pt idx="86">
                  <c:v>1003.23</c:v>
                </c:pt>
                <c:pt idx="87">
                  <c:v>2.31</c:v>
                </c:pt>
                <c:pt idx="88">
                  <c:v>3.5</c:v>
                </c:pt>
                <c:pt idx="89">
                  <c:v>20.87</c:v>
                </c:pt>
                <c:pt idx="90">
                  <c:v>47.71</c:v>
                </c:pt>
                <c:pt idx="91">
                  <c:v>89.74</c:v>
                </c:pt>
                <c:pt idx="92">
                  <c:v>95.53</c:v>
                </c:pt>
                <c:pt idx="93">
                  <c:v>110.82</c:v>
                </c:pt>
                <c:pt idx="94">
                  <c:v>1331.7</c:v>
                </c:pt>
                <c:pt idx="95">
                  <c:v>194.2</c:v>
                </c:pt>
                <c:pt idx="96">
                  <c:v>219.49</c:v>
                </c:pt>
                <c:pt idx="97">
                  <c:v>1366.33</c:v>
                </c:pt>
                <c:pt idx="98">
                  <c:v>208.11</c:v>
                </c:pt>
                <c:pt idx="99">
                  <c:v>207.74</c:v>
                </c:pt>
                <c:pt idx="100">
                  <c:v>1800.0</c:v>
                </c:pt>
                <c:pt idx="101">
                  <c:v>281.82</c:v>
                </c:pt>
                <c:pt idx="102">
                  <c:v>297.84</c:v>
                </c:pt>
                <c:pt idx="103">
                  <c:v>429.09</c:v>
                </c:pt>
                <c:pt idx="104">
                  <c:v>481.54</c:v>
                </c:pt>
                <c:pt idx="105">
                  <c:v>614.52</c:v>
                </c:pt>
                <c:pt idx="106">
                  <c:v>775.41</c:v>
                </c:pt>
                <c:pt idx="107">
                  <c:v>0.0</c:v>
                </c:pt>
                <c:pt idx="108">
                  <c:v>1800.0</c:v>
                </c:pt>
              </c:numCache>
            </c:numRef>
          </c:xVal>
          <c:yVal>
            <c:numRef>
              <c:f>Sheet1!$B$2:$B$110</c:f>
              <c:numCache>
                <c:formatCode>General</c:formatCode>
                <c:ptCount val="109"/>
                <c:pt idx="0">
                  <c:v>49.11</c:v>
                </c:pt>
                <c:pt idx="1">
                  <c:v>1800.0</c:v>
                </c:pt>
                <c:pt idx="2">
                  <c:v>26.18</c:v>
                </c:pt>
                <c:pt idx="3">
                  <c:v>18.53</c:v>
                </c:pt>
                <c:pt idx="4">
                  <c:v>109.1</c:v>
                </c:pt>
                <c:pt idx="5">
                  <c:v>417.31</c:v>
                </c:pt>
                <c:pt idx="6">
                  <c:v>256.19</c:v>
                </c:pt>
                <c:pt idx="7">
                  <c:v>35.63</c:v>
                </c:pt>
                <c:pt idx="8">
                  <c:v>124.72</c:v>
                </c:pt>
                <c:pt idx="9">
                  <c:v>33.29</c:v>
                </c:pt>
                <c:pt idx="10">
                  <c:v>355.29</c:v>
                </c:pt>
                <c:pt idx="11">
                  <c:v>77.4</c:v>
                </c:pt>
                <c:pt idx="12">
                  <c:v>146.36</c:v>
                </c:pt>
                <c:pt idx="13">
                  <c:v>1105.55</c:v>
                </c:pt>
                <c:pt idx="14">
                  <c:v>930.91</c:v>
                </c:pt>
                <c:pt idx="15">
                  <c:v>71.25</c:v>
                </c:pt>
                <c:pt idx="16">
                  <c:v>1.08</c:v>
                </c:pt>
                <c:pt idx="17">
                  <c:v>1.15</c:v>
                </c:pt>
                <c:pt idx="18">
                  <c:v>1.43</c:v>
                </c:pt>
                <c:pt idx="19">
                  <c:v>11.83</c:v>
                </c:pt>
                <c:pt idx="20">
                  <c:v>4.33</c:v>
                </c:pt>
                <c:pt idx="21">
                  <c:v>2.44</c:v>
                </c:pt>
                <c:pt idx="22">
                  <c:v>7.73</c:v>
                </c:pt>
                <c:pt idx="23">
                  <c:v>7.86</c:v>
                </c:pt>
                <c:pt idx="24">
                  <c:v>9.31</c:v>
                </c:pt>
                <c:pt idx="25">
                  <c:v>62.75</c:v>
                </c:pt>
                <c:pt idx="26">
                  <c:v>10.51</c:v>
                </c:pt>
                <c:pt idx="27">
                  <c:v>32.81</c:v>
                </c:pt>
                <c:pt idx="28">
                  <c:v>133.6</c:v>
                </c:pt>
                <c:pt idx="29">
                  <c:v>9.09</c:v>
                </c:pt>
                <c:pt idx="30">
                  <c:v>330.98</c:v>
                </c:pt>
                <c:pt idx="31">
                  <c:v>1800.0</c:v>
                </c:pt>
                <c:pt idx="32">
                  <c:v>8.25</c:v>
                </c:pt>
                <c:pt idx="33">
                  <c:v>12.71</c:v>
                </c:pt>
                <c:pt idx="34">
                  <c:v>35.82</c:v>
                </c:pt>
                <c:pt idx="35">
                  <c:v>205.28</c:v>
                </c:pt>
                <c:pt idx="36">
                  <c:v>1800.0</c:v>
                </c:pt>
                <c:pt idx="37">
                  <c:v>1800.0</c:v>
                </c:pt>
                <c:pt idx="38">
                  <c:v>12.16</c:v>
                </c:pt>
                <c:pt idx="39">
                  <c:v>12.7</c:v>
                </c:pt>
                <c:pt idx="40">
                  <c:v>46.25</c:v>
                </c:pt>
                <c:pt idx="41">
                  <c:v>59.93</c:v>
                </c:pt>
                <c:pt idx="42">
                  <c:v>215.37</c:v>
                </c:pt>
                <c:pt idx="43">
                  <c:v>92.65000000000001</c:v>
                </c:pt>
                <c:pt idx="44">
                  <c:v>71.35</c:v>
                </c:pt>
                <c:pt idx="45">
                  <c:v>70.82</c:v>
                </c:pt>
                <c:pt idx="46">
                  <c:v>7.71</c:v>
                </c:pt>
                <c:pt idx="47">
                  <c:v>11.14</c:v>
                </c:pt>
                <c:pt idx="48">
                  <c:v>39.06</c:v>
                </c:pt>
                <c:pt idx="49">
                  <c:v>183.13</c:v>
                </c:pt>
                <c:pt idx="50">
                  <c:v>586.9400000000001</c:v>
                </c:pt>
                <c:pt idx="51">
                  <c:v>31.86</c:v>
                </c:pt>
                <c:pt idx="52">
                  <c:v>12.55</c:v>
                </c:pt>
                <c:pt idx="53">
                  <c:v>1113.28</c:v>
                </c:pt>
                <c:pt idx="54">
                  <c:v>104.68</c:v>
                </c:pt>
                <c:pt idx="55">
                  <c:v>15.78</c:v>
                </c:pt>
                <c:pt idx="56">
                  <c:v>36.46</c:v>
                </c:pt>
                <c:pt idx="57">
                  <c:v>722.65</c:v>
                </c:pt>
                <c:pt idx="58">
                  <c:v>39.66</c:v>
                </c:pt>
                <c:pt idx="59">
                  <c:v>227.53</c:v>
                </c:pt>
                <c:pt idx="60">
                  <c:v>164.36</c:v>
                </c:pt>
                <c:pt idx="61">
                  <c:v>285.37</c:v>
                </c:pt>
                <c:pt idx="62">
                  <c:v>1440.27</c:v>
                </c:pt>
                <c:pt idx="63">
                  <c:v>1800.0</c:v>
                </c:pt>
                <c:pt idx="64">
                  <c:v>1800.0</c:v>
                </c:pt>
                <c:pt idx="65">
                  <c:v>34.03</c:v>
                </c:pt>
                <c:pt idx="66">
                  <c:v>6.36</c:v>
                </c:pt>
                <c:pt idx="67">
                  <c:v>1183.84</c:v>
                </c:pt>
                <c:pt idx="68">
                  <c:v>70.94</c:v>
                </c:pt>
                <c:pt idx="69">
                  <c:v>181.32</c:v>
                </c:pt>
                <c:pt idx="70">
                  <c:v>74.3</c:v>
                </c:pt>
                <c:pt idx="71">
                  <c:v>240.09</c:v>
                </c:pt>
                <c:pt idx="72">
                  <c:v>30.44</c:v>
                </c:pt>
                <c:pt idx="73">
                  <c:v>1060.0</c:v>
                </c:pt>
                <c:pt idx="74">
                  <c:v>620.4299999999999</c:v>
                </c:pt>
                <c:pt idx="75">
                  <c:v>1655.88</c:v>
                </c:pt>
                <c:pt idx="76">
                  <c:v>15.69</c:v>
                </c:pt>
                <c:pt idx="77">
                  <c:v>38.1</c:v>
                </c:pt>
                <c:pt idx="78">
                  <c:v>18.92</c:v>
                </c:pt>
                <c:pt idx="79">
                  <c:v>39.26</c:v>
                </c:pt>
                <c:pt idx="80">
                  <c:v>172.52</c:v>
                </c:pt>
                <c:pt idx="81">
                  <c:v>64.69</c:v>
                </c:pt>
                <c:pt idx="82">
                  <c:v>1800.0</c:v>
                </c:pt>
                <c:pt idx="83">
                  <c:v>174.79</c:v>
                </c:pt>
                <c:pt idx="84">
                  <c:v>1800.0</c:v>
                </c:pt>
                <c:pt idx="85">
                  <c:v>1800.0</c:v>
                </c:pt>
                <c:pt idx="86">
                  <c:v>1800.0</c:v>
                </c:pt>
                <c:pt idx="87">
                  <c:v>3.81</c:v>
                </c:pt>
                <c:pt idx="88">
                  <c:v>5.53</c:v>
                </c:pt>
                <c:pt idx="89">
                  <c:v>5.03</c:v>
                </c:pt>
                <c:pt idx="90">
                  <c:v>60.81</c:v>
                </c:pt>
                <c:pt idx="91">
                  <c:v>193.62</c:v>
                </c:pt>
                <c:pt idx="92">
                  <c:v>14.87</c:v>
                </c:pt>
                <c:pt idx="93">
                  <c:v>1800.0</c:v>
                </c:pt>
                <c:pt idx="94">
                  <c:v>1800.0</c:v>
                </c:pt>
                <c:pt idx="95">
                  <c:v>92.54</c:v>
                </c:pt>
                <c:pt idx="96">
                  <c:v>1800.0</c:v>
                </c:pt>
                <c:pt idx="97">
                  <c:v>1800.0</c:v>
                </c:pt>
                <c:pt idx="98">
                  <c:v>1800.0</c:v>
                </c:pt>
                <c:pt idx="99">
                  <c:v>1800.0</c:v>
                </c:pt>
                <c:pt idx="100">
                  <c:v>6.49</c:v>
                </c:pt>
                <c:pt idx="101">
                  <c:v>23.17</c:v>
                </c:pt>
                <c:pt idx="102">
                  <c:v>11.85</c:v>
                </c:pt>
                <c:pt idx="103">
                  <c:v>85.57</c:v>
                </c:pt>
                <c:pt idx="104">
                  <c:v>1800.0</c:v>
                </c:pt>
                <c:pt idx="105">
                  <c:v>95.23</c:v>
                </c:pt>
                <c:pt idx="106">
                  <c:v>34.25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ln w="19050" cmpd="sng">
              <a:solidFill>
                <a:schemeClr val="tx1"/>
              </a:solidFill>
              <a:prstDash val="dash"/>
            </a:ln>
          </c:spPr>
          <c:dPt>
            <c:idx val="108"/>
            <c:marker>
              <c:symbol val="none"/>
            </c:marker>
            <c:bubble3D val="0"/>
          </c:dPt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xVal>
            <c:numRef>
              <c:f>Sheet1!$A$2:$A$110</c:f>
              <c:numCache>
                <c:formatCode>General</c:formatCode>
                <c:ptCount val="109"/>
                <c:pt idx="0">
                  <c:v>617.23</c:v>
                </c:pt>
                <c:pt idx="1">
                  <c:v>734.25</c:v>
                </c:pt>
                <c:pt idx="2">
                  <c:v>1800.0</c:v>
                </c:pt>
                <c:pt idx="3">
                  <c:v>562.96</c:v>
                </c:pt>
                <c:pt idx="4">
                  <c:v>1800.0</c:v>
                </c:pt>
                <c:pt idx="5">
                  <c:v>1207.31</c:v>
                </c:pt>
                <c:pt idx="6">
                  <c:v>1800.0</c:v>
                </c:pt>
                <c:pt idx="7">
                  <c:v>1800.0</c:v>
                </c:pt>
                <c:pt idx="8">
                  <c:v>1800.0</c:v>
                </c:pt>
                <c:pt idx="9">
                  <c:v>1800.0</c:v>
                </c:pt>
                <c:pt idx="10">
                  <c:v>1800.0</c:v>
                </c:pt>
                <c:pt idx="11">
                  <c:v>1800.0</c:v>
                </c:pt>
                <c:pt idx="12">
                  <c:v>1800.0</c:v>
                </c:pt>
                <c:pt idx="13">
                  <c:v>1023.12</c:v>
                </c:pt>
                <c:pt idx="14">
                  <c:v>1800.0</c:v>
                </c:pt>
                <c:pt idx="15">
                  <c:v>1800.0</c:v>
                </c:pt>
                <c:pt idx="16">
                  <c:v>1.51</c:v>
                </c:pt>
                <c:pt idx="17">
                  <c:v>1.74</c:v>
                </c:pt>
                <c:pt idx="18">
                  <c:v>2.76</c:v>
                </c:pt>
                <c:pt idx="19">
                  <c:v>6.84</c:v>
                </c:pt>
                <c:pt idx="20">
                  <c:v>14.04</c:v>
                </c:pt>
                <c:pt idx="21">
                  <c:v>15.48</c:v>
                </c:pt>
                <c:pt idx="22">
                  <c:v>26.29</c:v>
                </c:pt>
                <c:pt idx="23">
                  <c:v>23.41</c:v>
                </c:pt>
                <c:pt idx="24">
                  <c:v>28.84</c:v>
                </c:pt>
                <c:pt idx="25">
                  <c:v>40.0</c:v>
                </c:pt>
                <c:pt idx="26">
                  <c:v>52.0</c:v>
                </c:pt>
                <c:pt idx="27">
                  <c:v>59.53</c:v>
                </c:pt>
                <c:pt idx="28">
                  <c:v>64.7</c:v>
                </c:pt>
                <c:pt idx="29">
                  <c:v>83.64</c:v>
                </c:pt>
                <c:pt idx="30">
                  <c:v>85.84</c:v>
                </c:pt>
                <c:pt idx="31">
                  <c:v>96.23</c:v>
                </c:pt>
                <c:pt idx="32">
                  <c:v>97.97</c:v>
                </c:pt>
                <c:pt idx="33">
                  <c:v>114.71</c:v>
                </c:pt>
                <c:pt idx="34">
                  <c:v>139.05</c:v>
                </c:pt>
                <c:pt idx="35">
                  <c:v>115.02</c:v>
                </c:pt>
                <c:pt idx="36">
                  <c:v>606.08</c:v>
                </c:pt>
                <c:pt idx="37">
                  <c:v>1176.66</c:v>
                </c:pt>
                <c:pt idx="38">
                  <c:v>1800.0</c:v>
                </c:pt>
                <c:pt idx="39">
                  <c:v>136.73</c:v>
                </c:pt>
                <c:pt idx="40">
                  <c:v>147.82</c:v>
                </c:pt>
                <c:pt idx="41">
                  <c:v>199.3</c:v>
                </c:pt>
                <c:pt idx="42">
                  <c:v>176.1</c:v>
                </c:pt>
                <c:pt idx="43">
                  <c:v>1800.0</c:v>
                </c:pt>
                <c:pt idx="44">
                  <c:v>1199.85</c:v>
                </c:pt>
                <c:pt idx="45">
                  <c:v>170.41</c:v>
                </c:pt>
                <c:pt idx="46">
                  <c:v>244.31</c:v>
                </c:pt>
                <c:pt idx="47">
                  <c:v>337.47</c:v>
                </c:pt>
                <c:pt idx="48">
                  <c:v>262.72</c:v>
                </c:pt>
                <c:pt idx="49">
                  <c:v>1309.77</c:v>
                </c:pt>
                <c:pt idx="50">
                  <c:v>1800.0</c:v>
                </c:pt>
                <c:pt idx="51">
                  <c:v>1800.0</c:v>
                </c:pt>
                <c:pt idx="52">
                  <c:v>306.19</c:v>
                </c:pt>
                <c:pt idx="53">
                  <c:v>1316.16</c:v>
                </c:pt>
                <c:pt idx="54">
                  <c:v>1800.0</c:v>
                </c:pt>
                <c:pt idx="55">
                  <c:v>365.51</c:v>
                </c:pt>
                <c:pt idx="56">
                  <c:v>417.35</c:v>
                </c:pt>
                <c:pt idx="57">
                  <c:v>1800.0</c:v>
                </c:pt>
                <c:pt idx="58">
                  <c:v>1800.0</c:v>
                </c:pt>
                <c:pt idx="59">
                  <c:v>404.45</c:v>
                </c:pt>
                <c:pt idx="60">
                  <c:v>417.85</c:v>
                </c:pt>
                <c:pt idx="61">
                  <c:v>1800.0</c:v>
                </c:pt>
                <c:pt idx="62">
                  <c:v>1800.0</c:v>
                </c:pt>
                <c:pt idx="63">
                  <c:v>722.04</c:v>
                </c:pt>
                <c:pt idx="64">
                  <c:v>537.47</c:v>
                </c:pt>
                <c:pt idx="65">
                  <c:v>1800.0</c:v>
                </c:pt>
                <c:pt idx="66">
                  <c:v>1533.18</c:v>
                </c:pt>
                <c:pt idx="67">
                  <c:v>1800.0</c:v>
                </c:pt>
                <c:pt idx="68">
                  <c:v>1800.0</c:v>
                </c:pt>
                <c:pt idx="69">
                  <c:v>1800.0</c:v>
                </c:pt>
                <c:pt idx="70">
                  <c:v>526.02</c:v>
                </c:pt>
                <c:pt idx="71">
                  <c:v>518.75</c:v>
                </c:pt>
                <c:pt idx="72">
                  <c:v>925.87</c:v>
                </c:pt>
                <c:pt idx="73">
                  <c:v>1800.0</c:v>
                </c:pt>
                <c:pt idx="74">
                  <c:v>847.72</c:v>
                </c:pt>
                <c:pt idx="75">
                  <c:v>1800.0</c:v>
                </c:pt>
                <c:pt idx="76">
                  <c:v>1800.0</c:v>
                </c:pt>
                <c:pt idx="77">
                  <c:v>1800.0</c:v>
                </c:pt>
                <c:pt idx="78">
                  <c:v>1800.0</c:v>
                </c:pt>
                <c:pt idx="79">
                  <c:v>1800.0</c:v>
                </c:pt>
                <c:pt idx="80">
                  <c:v>1800.0</c:v>
                </c:pt>
                <c:pt idx="81">
                  <c:v>1800.0</c:v>
                </c:pt>
                <c:pt idx="82">
                  <c:v>836.28</c:v>
                </c:pt>
                <c:pt idx="83">
                  <c:v>789.26</c:v>
                </c:pt>
                <c:pt idx="84">
                  <c:v>778.85</c:v>
                </c:pt>
                <c:pt idx="85">
                  <c:v>991.08</c:v>
                </c:pt>
                <c:pt idx="86">
                  <c:v>1003.23</c:v>
                </c:pt>
                <c:pt idx="87">
                  <c:v>2.31</c:v>
                </c:pt>
                <c:pt idx="88">
                  <c:v>3.5</c:v>
                </c:pt>
                <c:pt idx="89">
                  <c:v>20.87</c:v>
                </c:pt>
                <c:pt idx="90">
                  <c:v>47.71</c:v>
                </c:pt>
                <c:pt idx="91">
                  <c:v>89.74</c:v>
                </c:pt>
                <c:pt idx="92">
                  <c:v>95.53</c:v>
                </c:pt>
                <c:pt idx="93">
                  <c:v>110.82</c:v>
                </c:pt>
                <c:pt idx="94">
                  <c:v>1331.7</c:v>
                </c:pt>
                <c:pt idx="95">
                  <c:v>194.2</c:v>
                </c:pt>
                <c:pt idx="96">
                  <c:v>219.49</c:v>
                </c:pt>
                <c:pt idx="97">
                  <c:v>1366.33</c:v>
                </c:pt>
                <c:pt idx="98">
                  <c:v>208.11</c:v>
                </c:pt>
                <c:pt idx="99">
                  <c:v>207.74</c:v>
                </c:pt>
                <c:pt idx="100">
                  <c:v>1800.0</c:v>
                </c:pt>
                <c:pt idx="101">
                  <c:v>281.82</c:v>
                </c:pt>
                <c:pt idx="102">
                  <c:v>297.84</c:v>
                </c:pt>
                <c:pt idx="103">
                  <c:v>429.09</c:v>
                </c:pt>
                <c:pt idx="104">
                  <c:v>481.54</c:v>
                </c:pt>
                <c:pt idx="105">
                  <c:v>614.52</c:v>
                </c:pt>
                <c:pt idx="106">
                  <c:v>775.41</c:v>
                </c:pt>
                <c:pt idx="107">
                  <c:v>0.0</c:v>
                </c:pt>
                <c:pt idx="108">
                  <c:v>1800.0</c:v>
                </c:pt>
              </c:numCache>
            </c:numRef>
          </c:xVal>
          <c:yVal>
            <c:numRef>
              <c:f>Sheet1!$C$2:$C$110</c:f>
              <c:numCache>
                <c:formatCode>General</c:formatCode>
                <c:ptCount val="109"/>
                <c:pt idx="107">
                  <c:v>0.0</c:v>
                </c:pt>
                <c:pt idx="108">
                  <c:v>1800.0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739800"/>
        <c:axId val="610511640"/>
      </c:scatterChart>
      <c:valAx>
        <c:axId val="593739800"/>
        <c:scaling>
          <c:orientation val="minMax"/>
          <c:max val="18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</a:t>
                </a:r>
                <a:r>
                  <a:rPr lang="en-US" dirty="0" smtClean="0"/>
                  <a:t> with </a:t>
                </a:r>
                <a:r>
                  <a:rPr lang="en-US" dirty="0" err="1" smtClean="0"/>
                  <a:t>Inlining</a:t>
                </a:r>
                <a:endParaRPr lang="en-US" dirty="0" smtClean="0"/>
              </a:p>
              <a:p>
                <a:pPr>
                  <a:defRPr/>
                </a:pPr>
                <a:r>
                  <a:rPr lang="en-US" dirty="0" err="1" smtClean="0"/>
                  <a:t>Inlining</a:t>
                </a:r>
                <a:r>
                  <a:rPr lang="en-US" baseline="0" dirty="0" smtClean="0"/>
                  <a:t> + Verification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0511640"/>
        <c:crosses val="autoZero"/>
        <c:crossBetween val="midCat"/>
        <c:majorUnit val="200.0"/>
      </c:valAx>
      <c:valAx>
        <c:axId val="610511640"/>
        <c:scaling>
          <c:orientation val="minMax"/>
          <c:max val="1800.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</a:t>
                </a:r>
                <a:r>
                  <a:rPr lang="en-US" dirty="0" smtClean="0"/>
                  <a:t> without </a:t>
                </a:r>
                <a:r>
                  <a:rPr lang="en-US" dirty="0" err="1" smtClean="0"/>
                  <a:t>inlining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937398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DDAD1-A714-BE46-8C96-B632AD951C2E}" type="datetimeFigureOut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21C14-A508-C341-B367-B02BA58E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summarize the sequence of steps at the bottom of</a:t>
            </a:r>
            <a:r>
              <a:rPr lang="en-US" baseline="0" dirty="0" smtClean="0"/>
              <a:t>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7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that index and value sorts are integers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interaction between MBP for weakest</a:t>
            </a:r>
            <a:r>
              <a:rPr lang="en-US" baseline="0" dirty="0" smtClean="0"/>
              <a:t> precondition and interpolation introduces a new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7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we know that at the previous step, a=b 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8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we speculatively</a:t>
            </a:r>
            <a:r>
              <a:rPr lang="en-US" baseline="0" dirty="0" smtClean="0"/>
              <a:t> “strengthen” with </a:t>
            </a:r>
            <a:r>
              <a:rPr lang="en-US" baseline="0" dirty="0" err="1" smtClean="0"/>
              <a:t>disequality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67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extensionality</a:t>
            </a:r>
            <a:r>
              <a:rPr lang="en-US" baseline="0" dirty="0" smtClean="0"/>
              <a:t> used?</a:t>
            </a:r>
          </a:p>
          <a:p>
            <a:r>
              <a:rPr lang="en-US" baseline="0" dirty="0" smtClean="0"/>
              <a:t>how do you lower arrays to registers?</a:t>
            </a:r>
          </a:p>
          <a:p>
            <a:r>
              <a:rPr lang="en-US" baseline="0" dirty="0" smtClean="0"/>
              <a:t>reviewer </a:t>
            </a:r>
            <a:r>
              <a:rPr lang="en-US" baseline="0" dirty="0" err="1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image computation,</a:t>
            </a:r>
            <a:r>
              <a:rPr lang="en-US" baseline="0" dirty="0" smtClean="0"/>
              <a:t> we need to quantify the current state variables to get…</a:t>
            </a:r>
            <a:endParaRPr lang="en-US" dirty="0" smtClean="0"/>
          </a:p>
          <a:p>
            <a:r>
              <a:rPr lang="en-US" dirty="0" smtClean="0"/>
              <a:t>For several practical reasons, we want to b</a:t>
            </a:r>
            <a:r>
              <a:rPr lang="en-US" baseline="0" dirty="0" smtClean="0"/>
              <a:t>e able to</a:t>
            </a:r>
            <a:r>
              <a:rPr lang="en-US" dirty="0" smtClean="0"/>
              <a:t> eliminate these quantifiers.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 those scenarios, we</a:t>
            </a:r>
            <a:r>
              <a:rPr lang="en-US" baseline="0" dirty="0" smtClean="0"/>
              <a:t> can get away with under approximations</a:t>
            </a:r>
            <a:endParaRPr lang="en-US" dirty="0" smtClean="0"/>
          </a:p>
          <a:p>
            <a:r>
              <a:rPr lang="en-US" dirty="0" smtClean="0"/>
              <a:t>in particular, this</a:t>
            </a:r>
            <a:r>
              <a:rPr lang="en-US" baseline="0" dirty="0" smtClean="0"/>
              <a:t> talk is about</a:t>
            </a:r>
            <a:r>
              <a:rPr lang="en-US" dirty="0" smtClean="0"/>
              <a:t> a model-based approach that</a:t>
            </a:r>
            <a:r>
              <a:rPr lang="en-US" baseline="0" dirty="0" smtClean="0"/>
              <a:t> generalizes points to subsets. we call this model-based projection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2667-E7EF-3543-9C16-2582BD0E9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consider the case where the quantifiers</a:t>
            </a:r>
            <a:r>
              <a:rPr lang="en-US" baseline="0" dirty="0" smtClean="0"/>
              <a:t> are Boolean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6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approach exists for Linear</a:t>
            </a:r>
            <a:r>
              <a:rPr lang="en-US" baseline="0" dirty="0" smtClean="0"/>
              <a:t> Integer 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 the input program,</a:t>
            </a:r>
            <a:r>
              <a:rPr lang="en-US" baseline="0" dirty="0" smtClean="0"/>
              <a:t> </a:t>
            </a:r>
            <a:r>
              <a:rPr lang="en-US" dirty="0" smtClean="0"/>
              <a:t>you might be able to inline and get rid off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4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first look at what</a:t>
            </a:r>
            <a:r>
              <a:rPr lang="en-US" baseline="0" dirty="0" smtClean="0"/>
              <a:t> it means to eliminate array quantifiers and then look at MBP for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3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of all, we should note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&lt;explain write notation&gt;</a:t>
            </a:r>
          </a:p>
          <a:p>
            <a:r>
              <a:rPr lang="en-US" dirty="0" smtClean="0"/>
              <a:t>the idea here</a:t>
            </a:r>
            <a:r>
              <a:rPr lang="en-US" baseline="0" dirty="0" smtClean="0"/>
              <a:t> is to eliminate read-after-writes and rewrite equalities/</a:t>
            </a:r>
            <a:r>
              <a:rPr lang="en-US" baseline="0" dirty="0" err="1" smtClean="0"/>
              <a:t>disequalities</a:t>
            </a:r>
            <a:r>
              <a:rPr lang="en-US" baseline="0" dirty="0" smtClean="0"/>
              <a:t> to the form a=&lt;</a:t>
            </a:r>
            <a:r>
              <a:rPr lang="en-US" baseline="0" dirty="0" err="1" smtClean="0"/>
              <a:t>sth</a:t>
            </a:r>
            <a:r>
              <a:rPr lang="en-US" baseline="0" dirty="0" smtClean="0"/>
              <a:t>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21C14-A508-C341-B367-B02BA58ED7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C1384E-E003-D54E-B656-755E62E6F215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D36CF-1008-7D49-9E9B-07A33A767386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555E2-06DD-4A4F-B8A0-F62FF039BE73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3C4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4267200" y="2293938"/>
            <a:ext cx="4267200" cy="1143000"/>
          </a:xfrm>
        </p:spPr>
        <p:txBody>
          <a:bodyPr lIns="91428" tIns="45714" rIns="91428" bIns="45714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67200" y="3894138"/>
            <a:ext cx="4267200" cy="1751012"/>
          </a:xfrm>
        </p:spPr>
        <p:txBody>
          <a:bodyPr lIns="91428" tIns="45714" rIns="91428" bIns="45714"/>
          <a:lstStyle>
            <a:lvl1pPr>
              <a:spcAft>
                <a:spcPct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white">
          <a:xfrm>
            <a:off x="7210425" y="6408738"/>
            <a:ext cx="1665288" cy="2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428" bIns="45714">
            <a:spAutoFit/>
          </a:bodyPr>
          <a:lstStyle/>
          <a:p>
            <a:pPr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© </a:t>
            </a: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2015 </a:t>
            </a:r>
            <a:r>
              <a:rPr lang="en-US" sz="700" b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Carnegie Mellon University</a:t>
            </a:r>
          </a:p>
        </p:txBody>
      </p:sp>
      <p:grpSp>
        <p:nvGrpSpPr>
          <p:cNvPr id="3121" name="Group 49"/>
          <p:cNvGrpSpPr>
            <a:grpSpLocks/>
          </p:cNvGrpSpPr>
          <p:nvPr userDrawn="1"/>
        </p:nvGrpSpPr>
        <p:grpSpPr bwMode="auto">
          <a:xfrm>
            <a:off x="26988" y="23813"/>
            <a:ext cx="4057650" cy="6094412"/>
            <a:chOff x="17" y="15"/>
            <a:chExt cx="2728" cy="3839"/>
          </a:xfrm>
        </p:grpSpPr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17" y="2179"/>
              <a:ext cx="1004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17" y="1011"/>
              <a:ext cx="409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17" y="2775"/>
              <a:ext cx="418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17" y="1591"/>
              <a:ext cx="1004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17" y="1216"/>
              <a:ext cx="2266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17" y="2383"/>
              <a:ext cx="227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17" y="1796"/>
              <a:ext cx="2728" cy="285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17" y="2979"/>
              <a:ext cx="1671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17" y="3570"/>
              <a:ext cx="1066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17" y="15"/>
              <a:ext cx="1084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17" y="611"/>
              <a:ext cx="1680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3122" name="Picture 5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50" y="6368896"/>
            <a:ext cx="5581650" cy="2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31207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0470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610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2072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8675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541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896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486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4E5D9-E143-4742-BDD7-EB11D152E905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211" y="6574715"/>
            <a:ext cx="456941" cy="267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18D6305-77C7-1940-9419-5938681BE5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98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561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4719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2275"/>
            <a:ext cx="20383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22275"/>
            <a:ext cx="59626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54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8042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9D337-14D2-CE49-BC8C-24ECDACE0F11}" type="datetime1">
              <a:rPr lang="en-US" smtClean="0"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972BCD-CBC8-7241-BF5E-E71E7083F69D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E2D4B-26E4-0846-8116-5D3D4A5FAFA0}" type="datetime1">
              <a:rPr lang="en-US" smtClean="0"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D46706-371C-1549-9F7A-EE7E82686F24}" type="datetime1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4F2A39-233F-5046-A856-E0D6B55DE243}" type="datetime1">
              <a:rPr lang="en-US" smtClean="0"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F3904-E8EC-9842-895B-05B94AB8B3B0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04211-8233-6E47-A050-32BB2ABB2F41}" type="datetime1">
              <a:rPr lang="en-US" smtClean="0"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47443"/>
            <a:ext cx="9144000" cy="34624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ltGray">
          <a:xfrm>
            <a:off x="6560638" y="6573475"/>
            <a:ext cx="1880141" cy="307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45714" tIns="45714" rIns="45714" bIns="45714" anchor="ctr">
            <a:spAutoFit/>
          </a:bodyPr>
          <a:lstStyle/>
          <a:p>
            <a:pPr marL="0" marR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0" dirty="0" smtClean="0">
                <a:solidFill>
                  <a:schemeClr val="bg1"/>
                </a:solidFill>
                <a:latin typeface="Arial Narrow"/>
                <a:cs typeface="Arial Narrow"/>
              </a:rPr>
              <a:t>©</a:t>
            </a:r>
            <a:r>
              <a:rPr lang="en-US" sz="1400" b="0" spc="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Anvesh</a:t>
            </a:r>
            <a:r>
              <a:rPr lang="en-US" sz="140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Komuravelli</a:t>
            </a:r>
            <a:endParaRPr lang="en-US" sz="1400" baseline="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5837" y="6547443"/>
            <a:ext cx="13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Spacer</a:t>
            </a:r>
            <a:endParaRPr lang="en-US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9248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227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defTabSz="914400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fld id="{5AA1AC9C-678F-4F94-BEAA-24498E25E435}" type="slidenum">
              <a:rPr lang="en-US" sz="800" b="1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pPr algn="r" defTabSz="914400" eaLnBrk="0" fontAlgn="base" hangingPunct="0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b="1">
              <a:solidFill>
                <a:srgbClr val="FFFFFF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ltGray">
          <a:xfrm>
            <a:off x="6172200" y="6251756"/>
            <a:ext cx="2286000" cy="52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Verification with </a:t>
            </a:r>
            <a:r>
              <a:rPr lang="en-US" sz="900" b="1" dirty="0" err="1" smtClean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SeaHorn</a:t>
            </a:r>
            <a:endParaRPr lang="en-US" sz="900" dirty="0" smtClean="0">
              <a:solidFill>
                <a:srgbClr val="FFFFFF"/>
              </a:solidFill>
              <a:latin typeface="Arial" charset="0"/>
              <a:ea typeface="ＭＳ Ｐゴシック" pitchFamily="1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Gurfinkel, 2015</a:t>
            </a:r>
            <a:endParaRPr lang="en-US" sz="700" b="1" dirty="0" smtClean="0">
              <a:solidFill>
                <a:srgbClr val="FFFFFF"/>
              </a:solidFill>
              <a:latin typeface="Arial" charset="0"/>
              <a:ea typeface="ＭＳ Ｐゴシック" pitchFamily="1" charset="-128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© 2015 Carnegie Mellon University</a:t>
            </a:r>
            <a:endParaRPr lang="en-US" sz="700" dirty="0">
              <a:solidFill>
                <a:srgbClr val="FFFFFF"/>
              </a:solidFill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50" y="6368896"/>
            <a:ext cx="5581650" cy="28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20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ransition xmlns:p14="http://schemas.microsoft.com/office/powerpoint/2010/main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rgbClr val="72727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1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4.emf"/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jpg"/><Relationship Id="rId3" Type="http://schemas.openxmlformats.org/officeDocument/2006/relationships/hyperlink" Target="mailto:temesghen.kahsaiazene@nasa.go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15463" y="2130425"/>
            <a:ext cx="9378133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Compositional Verification of Procedural Programs using Horn Clauses over Integers and Arrays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19514" y="3886201"/>
            <a:ext cx="7142282" cy="14136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CC66"/>
                </a:solidFill>
              </a:rPr>
              <a:t>murave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work done at Carnegie Mellon University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596" y="5854890"/>
            <a:ext cx="717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Joint work with </a:t>
            </a:r>
            <a:r>
              <a:rPr lang="en-US" dirty="0" err="1" smtClean="0">
                <a:solidFill>
                  <a:srgbClr val="376092"/>
                </a:solidFill>
              </a:rPr>
              <a:t>Nikolaj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Bjørner</a:t>
            </a:r>
            <a:r>
              <a:rPr lang="en-US" dirty="0" smtClean="0">
                <a:solidFill>
                  <a:srgbClr val="376092"/>
                </a:solidFill>
              </a:rPr>
              <a:t>, </a:t>
            </a:r>
            <a:r>
              <a:rPr lang="en-US" dirty="0" err="1" smtClean="0">
                <a:solidFill>
                  <a:srgbClr val="376092"/>
                </a:solidFill>
              </a:rPr>
              <a:t>Arie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Gurfinkel</a:t>
            </a:r>
            <a:r>
              <a:rPr lang="en-US" dirty="0" smtClean="0">
                <a:solidFill>
                  <a:srgbClr val="376092"/>
                </a:solidFill>
              </a:rPr>
              <a:t>, and Kenneth McMillan</a:t>
            </a:r>
            <a:endParaRPr lang="en-US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3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ArrayQE</a:t>
            </a:r>
            <a:r>
              <a:rPr lang="en-US" dirty="0" smtClean="0"/>
              <a:t> basically has 3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65945"/>
            <a:ext cx="8233952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Eliminate Writes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Eliminate (Partial) Equalities/</a:t>
            </a:r>
            <a:r>
              <a:rPr lang="en-US" sz="2400" dirty="0" err="1" smtClean="0"/>
              <a:t>Disequalities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Eliminate Reads (</a:t>
            </a:r>
            <a:r>
              <a:rPr lang="en-US" sz="2400" i="1" dirty="0" smtClean="0"/>
              <a:t>aka</a:t>
            </a:r>
            <a:r>
              <a:rPr lang="en-US" sz="2400" dirty="0" smtClean="0"/>
              <a:t> Ackermann Reduction)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b="1" i="1" dirty="0" smtClean="0"/>
              <a:t>(the result can have quantifiers of index/value sorts)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5508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ArrayQE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" y="1940098"/>
            <a:ext cx="7819353" cy="365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9452" y="1881841"/>
            <a:ext cx="2786126" cy="4628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123001">
            <a:off x="4191626" y="2499605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6" y="2918200"/>
            <a:ext cx="893752" cy="27432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9476999" flipH="1">
            <a:off x="5862502" y="2499604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61" y="2890768"/>
            <a:ext cx="896381" cy="30175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7" y="4134045"/>
            <a:ext cx="1144475" cy="36576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52" y="4134045"/>
            <a:ext cx="1294988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971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39452" y="1881841"/>
            <a:ext cx="2786126" cy="46289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" y="1940098"/>
            <a:ext cx="7819353" cy="365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1078" y="1881841"/>
            <a:ext cx="2254819" cy="4628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ArrayQE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H="1">
            <a:off x="1987843" y="2499605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" y="4352168"/>
            <a:ext cx="2846997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22824" y="5364595"/>
            <a:ext cx="188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Partial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Equality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1399542" y="4846277"/>
            <a:ext cx="2423282" cy="702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6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ArrayQE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0" y="1901664"/>
            <a:ext cx="5342021" cy="365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73103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7828" y="5714460"/>
            <a:ext cx="23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Eliminate </a:t>
            </a:r>
            <a:r>
              <a:rPr lang="en-US" b="1" dirty="0" smtClean="0"/>
              <a:t>Equalities</a:t>
            </a:r>
          </a:p>
          <a:p>
            <a:pPr algn="ctr"/>
            <a:r>
              <a:rPr lang="en-US" b="1" dirty="0" smtClean="0"/>
              <a:t>and </a:t>
            </a:r>
            <a:r>
              <a:rPr lang="en-US" b="1" dirty="0" err="1" smtClean="0"/>
              <a:t>Disequalities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 rot="2123001">
            <a:off x="2924186" y="2370193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476999" flipH="1">
            <a:off x="5862501" y="2370191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830451"/>
            <a:ext cx="838636" cy="27432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01" y="2830451"/>
            <a:ext cx="815340" cy="274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628" y="4022305"/>
            <a:ext cx="3257247" cy="56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substitute      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4" y="4160497"/>
            <a:ext cx="1996040" cy="320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2779" y="4022305"/>
            <a:ext cx="2960041" cy="56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39913" y="1820428"/>
            <a:ext cx="1114447" cy="4628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4" y="4160497"/>
            <a:ext cx="153100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ArrayQE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35" y="1579224"/>
            <a:ext cx="2355613" cy="30175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31" y="2003264"/>
            <a:ext cx="214685" cy="246888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0" y="2398120"/>
            <a:ext cx="2514600" cy="33832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50" y="1652884"/>
            <a:ext cx="189186" cy="914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" y="1652884"/>
            <a:ext cx="5244662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09864" y="1788199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89485" y="2252038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8" y="3694089"/>
            <a:ext cx="4771697" cy="914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" y="4488101"/>
            <a:ext cx="950976" cy="292608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35" y="3694089"/>
            <a:ext cx="2355613" cy="301752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90" y="4124591"/>
            <a:ext cx="214685" cy="246888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63" y="4491065"/>
            <a:ext cx="2400300" cy="32004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350" y="3694089"/>
            <a:ext cx="189186" cy="914400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3965370" y="2872247"/>
            <a:ext cx="484632" cy="731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52" y="4946527"/>
            <a:ext cx="4762500" cy="4699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673103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7828" y="5714460"/>
            <a:ext cx="23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Eliminate </a:t>
            </a:r>
            <a:r>
              <a:rPr lang="en-US" b="1" dirty="0" smtClean="0"/>
              <a:t>Equalities</a:t>
            </a:r>
          </a:p>
          <a:p>
            <a:pPr algn="ctr"/>
            <a:r>
              <a:rPr lang="en-US" b="1" dirty="0" smtClean="0"/>
              <a:t>and </a:t>
            </a:r>
            <a:r>
              <a:rPr lang="en-US" b="1" dirty="0" err="1" smtClean="0"/>
              <a:t>Disequalities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739644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36563" y="5856998"/>
            <a:ext cx="196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Reads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79473" y="3876945"/>
            <a:ext cx="362845" cy="521208"/>
          </a:xfrm>
          <a:prstGeom prst="line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595" y="2559299"/>
            <a:ext cx="8372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MBP for the Theory of Arrays</a:t>
            </a:r>
          </a:p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(ARR)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0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ArrayMBP</a:t>
            </a:r>
            <a:r>
              <a:rPr lang="en-US" dirty="0"/>
              <a:t> </a:t>
            </a:r>
            <a:r>
              <a:rPr lang="en-US" dirty="0" smtClean="0"/>
              <a:t>amounts to picking </a:t>
            </a:r>
            <a:r>
              <a:rPr lang="en-US" dirty="0" err="1" smtClean="0"/>
              <a:t>disjuncts</a:t>
            </a:r>
            <a:r>
              <a:rPr lang="en-US" dirty="0" smtClean="0"/>
              <a:t> from </a:t>
            </a:r>
            <a:r>
              <a:rPr lang="en-US" dirty="0" err="1" smtClean="0"/>
              <a:t>ArrayQE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" y="1940098"/>
            <a:ext cx="7819353" cy="365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9452" y="1881841"/>
            <a:ext cx="2786126" cy="4628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123001">
            <a:off x="4191626" y="2499605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6" y="2918200"/>
            <a:ext cx="893752" cy="27432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9476999" flipH="1">
            <a:off x="5862502" y="2499604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61" y="2890768"/>
            <a:ext cx="896381" cy="30175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47" y="4134045"/>
            <a:ext cx="1144475" cy="36576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52" y="4134045"/>
            <a:ext cx="1294988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09" y="993323"/>
            <a:ext cx="2360140" cy="4572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635482" y="2448396"/>
            <a:ext cx="1804606" cy="2399703"/>
          </a:xfrm>
          <a:prstGeom prst="ellipse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191282" y="2448396"/>
            <a:ext cx="1162849" cy="2268301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74960" y="2448396"/>
            <a:ext cx="1162849" cy="2268301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39452" y="1881841"/>
            <a:ext cx="2786126" cy="46289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" y="1940098"/>
            <a:ext cx="7819353" cy="365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1078" y="1881841"/>
            <a:ext cx="2254819" cy="46289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ArrayMBP</a:t>
            </a:r>
            <a:r>
              <a:rPr lang="en-US" dirty="0" smtClean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flipH="1">
            <a:off x="1987843" y="2499605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" y="4352168"/>
            <a:ext cx="2846997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169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 rot="19476999" flipH="1">
            <a:off x="5862501" y="2370191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01" y="2830451"/>
            <a:ext cx="815340" cy="2743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92779" y="4022305"/>
            <a:ext cx="2960041" cy="56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substitute</a:t>
            </a:r>
            <a:endParaRPr lang="en-US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4" y="4160497"/>
            <a:ext cx="1531002" cy="32004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 rot="16200000">
            <a:off x="5744412" y="2654486"/>
            <a:ext cx="2518122" cy="2098699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ArrayMBP</a:t>
            </a:r>
            <a:r>
              <a:rPr lang="en-US" dirty="0" smtClean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0" y="1901664"/>
            <a:ext cx="5342021" cy="365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73103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7828" y="5714460"/>
            <a:ext cx="23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Eliminate </a:t>
            </a:r>
            <a:r>
              <a:rPr lang="en-US" b="1" dirty="0" smtClean="0"/>
              <a:t>Equalities</a:t>
            </a:r>
          </a:p>
          <a:p>
            <a:pPr algn="ctr"/>
            <a:r>
              <a:rPr lang="en-US" b="1" dirty="0" smtClean="0"/>
              <a:t>and </a:t>
            </a:r>
            <a:r>
              <a:rPr lang="en-US" b="1" dirty="0" err="1" smtClean="0"/>
              <a:t>Disequalities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 rot="2123001">
            <a:off x="2924186" y="2370193"/>
            <a:ext cx="484632" cy="15064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830451"/>
            <a:ext cx="838636" cy="274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5628" y="4022305"/>
            <a:ext cx="3257247" cy="564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substitute            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4" y="4160497"/>
            <a:ext cx="1996040" cy="32004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22" y="1086762"/>
            <a:ext cx="2514600" cy="4699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1477295" y="2369005"/>
            <a:ext cx="1730533" cy="249023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77296" y="2369005"/>
            <a:ext cx="1626860" cy="2490230"/>
          </a:xfrm>
          <a:prstGeom prst="line">
            <a:avLst/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0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25" grpId="0" animBg="1"/>
      <p:bldP spid="1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ArrayMBP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2925" y="1814114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39436" y="1814114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965370" y="2872247"/>
            <a:ext cx="484632" cy="731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46" y="4632599"/>
            <a:ext cx="3707027" cy="3657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673103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7828" y="5714460"/>
            <a:ext cx="23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Eliminate </a:t>
            </a:r>
            <a:r>
              <a:rPr lang="en-US" b="1" dirty="0" smtClean="0"/>
              <a:t>Equalities</a:t>
            </a:r>
          </a:p>
          <a:p>
            <a:pPr algn="ctr"/>
            <a:r>
              <a:rPr lang="en-US" b="1" dirty="0" smtClean="0"/>
              <a:t>and </a:t>
            </a:r>
            <a:r>
              <a:rPr lang="en-US" b="1" dirty="0" err="1" smtClean="0"/>
              <a:t>Disequalities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739644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36563" y="5856998"/>
            <a:ext cx="196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Reads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684884" y="3958079"/>
            <a:ext cx="362845" cy="521208"/>
          </a:xfrm>
          <a:prstGeom prst="line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9" y="1965155"/>
            <a:ext cx="5451554" cy="3931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4048737"/>
            <a:ext cx="581988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essence…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618" y="2332843"/>
            <a:ext cx="8896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Efficiently under-approximating projections,</a:t>
            </a:r>
          </a:p>
          <a:p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in presence of array quantifiers.</a:t>
            </a:r>
            <a:endParaRPr lang="en-US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0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ArrayMBP</a:t>
            </a:r>
            <a:r>
              <a:rPr lang="en-US" dirty="0" smtClean="0"/>
              <a:t> </a:t>
            </a:r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2925" y="1814114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39436" y="1814114"/>
            <a:ext cx="790482" cy="648795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965370" y="2872247"/>
            <a:ext cx="484632" cy="731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0896" y="5856998"/>
            <a:ext cx="197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Writes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2673103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07828" y="5714460"/>
            <a:ext cx="236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Eliminate </a:t>
            </a:r>
            <a:r>
              <a:rPr lang="en-US" b="1" dirty="0" smtClean="0"/>
              <a:t>Equalities</a:t>
            </a:r>
          </a:p>
          <a:p>
            <a:pPr algn="ctr"/>
            <a:r>
              <a:rPr lang="en-US" b="1" dirty="0" smtClean="0"/>
              <a:t>and </a:t>
            </a:r>
            <a:r>
              <a:rPr lang="en-US" b="1" dirty="0" err="1" smtClean="0"/>
              <a:t>Disequalities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5739644" y="5856998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36563" y="5856998"/>
            <a:ext cx="196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Eliminate Reads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684884" y="3958079"/>
            <a:ext cx="362845" cy="521208"/>
          </a:xfrm>
          <a:prstGeom prst="line">
            <a:avLst/>
          </a:prstGeom>
          <a:ln w="3810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89" y="1965155"/>
            <a:ext cx="5451554" cy="39319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4048737"/>
            <a:ext cx="5819886" cy="36576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743" y="905574"/>
            <a:ext cx="24384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13" y="4610573"/>
            <a:ext cx="3370923" cy="3657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93407" y="4479287"/>
            <a:ext cx="649410" cy="673814"/>
          </a:xfrm>
          <a:prstGeom prst="ellipse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7671" y="2559299"/>
            <a:ext cx="7092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MBP </a:t>
            </a:r>
            <a:r>
              <a:rPr lang="en-US" sz="4000" b="1" dirty="0" smtClean="0">
                <a:latin typeface="Arial Black"/>
                <a:cs typeface="Arial Black"/>
              </a:rPr>
              <a:t>for the combination</a:t>
            </a:r>
          </a:p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LIA + ARR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02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2 steps: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1009" y="1790719"/>
            <a:ext cx="8513882" cy="15913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2400" dirty="0"/>
              <a:t>Eliminate array quantifiers using </a:t>
            </a:r>
            <a:r>
              <a:rPr lang="en-US" sz="2400" dirty="0" err="1" smtClean="0"/>
              <a:t>ArrayMBP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000" i="1" dirty="0" smtClean="0"/>
              <a:t>which can introduce integer quantifiers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Eliminate integer quantifiers using MBP for </a:t>
            </a:r>
            <a:r>
              <a:rPr lang="en-US" sz="2400" dirty="0" smtClean="0"/>
              <a:t>LIA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Caveat:</a:t>
            </a:r>
            <a:r>
              <a:rPr lang="en-US" dirty="0" smtClean="0"/>
              <a:t> Integer </a:t>
            </a:r>
            <a:r>
              <a:rPr lang="en-US" dirty="0" smtClean="0"/>
              <a:t>quantifiers cannot always be eliminated!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18" y="2315423"/>
            <a:ext cx="2992807" cy="64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802" y="3508313"/>
            <a:ext cx="726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has no equivalent quantifier-free formula!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45531" y="4651907"/>
            <a:ext cx="4509635" cy="9977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Fall-back to the substitution method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Resolution</a:t>
            </a:r>
            <a:r>
              <a:rPr lang="en-US" dirty="0" smtClean="0"/>
              <a:t> to avoid the Substitution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9" y="2982167"/>
            <a:ext cx="4240838" cy="54864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30" y="2923660"/>
            <a:ext cx="1720061" cy="54864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60" y="3059915"/>
            <a:ext cx="3872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7200" y="3750536"/>
            <a:ext cx="8229600" cy="175659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8985" y="3789410"/>
            <a:ext cx="2203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54061"/>
                </a:solidFill>
              </a:rPr>
              <a:t>May Summaries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06222" y="3789410"/>
            <a:ext cx="230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Must Summaries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546" y="4613034"/>
            <a:ext cx="330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Over-approximate QE with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Interpolation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138" y="4613034"/>
            <a:ext cx="345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Under-approximate QE with</a:t>
            </a:r>
          </a:p>
          <a:p>
            <a:pPr algn="ctr"/>
            <a:r>
              <a:rPr lang="en-US" sz="2000" b="1" dirty="0" smtClean="0">
                <a:solidFill>
                  <a:srgbClr val="4F6228"/>
                </a:solidFill>
              </a:rPr>
              <a:t>MBP</a:t>
            </a:r>
            <a:endParaRPr lang="en-US" sz="2000" b="1" dirty="0">
              <a:solidFill>
                <a:srgbClr val="4F62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are implemented in our tool </a:t>
            </a:r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41997"/>
            <a:ext cx="71737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IC3-style compositional reasoning for Procedural Programs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MBP</a:t>
            </a:r>
            <a:r>
              <a:rPr lang="en-US" sz="2000" dirty="0" smtClean="0"/>
              <a:t> for under-approximating weakest precondition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Two kinds of procedure summaries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741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Substitution method can lead to diverging </a:t>
            </a:r>
            <a:r>
              <a:rPr lang="en-US" dirty="0" err="1" smtClean="0"/>
              <a:t>interpolants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8235" y="2682296"/>
            <a:ext cx="1827180" cy="23065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81769" y="2656380"/>
            <a:ext cx="4069040" cy="23065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13" y="3537523"/>
            <a:ext cx="10287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9" y="3585303"/>
            <a:ext cx="3383774" cy="384048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2695415" y="3036048"/>
            <a:ext cx="208635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84" y="2240515"/>
            <a:ext cx="2068521" cy="27432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84" y="2593274"/>
            <a:ext cx="2068521" cy="274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5400000">
            <a:off x="3680281" y="28090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2695415" y="4199169"/>
            <a:ext cx="208635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53" y="4674103"/>
            <a:ext cx="1247786" cy="30175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53" y="5014729"/>
            <a:ext cx="1247785" cy="301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5400000">
            <a:off x="3573369" y="53327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639711" y="1404127"/>
            <a:ext cx="1904932" cy="612648"/>
          </a:xfrm>
          <a:prstGeom prst="wedgeRoundRectCallout">
            <a:avLst>
              <a:gd name="adj1" fmla="val -114030"/>
              <a:gd name="adj2" fmla="val 29304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Weakest Precondition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457200" y="1567913"/>
            <a:ext cx="1853099" cy="448862"/>
          </a:xfrm>
          <a:prstGeom prst="wedgeRoundRectCallout">
            <a:avLst>
              <a:gd name="adj1" fmla="val 67978"/>
              <a:gd name="adj2" fmla="val 15199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</a:t>
            </a:r>
            <a:r>
              <a:rPr lang="en-US" dirty="0" err="1" smtClean="0"/>
              <a:t>approx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2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Heuristically privilege array (dis-)equalities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8235" y="2682296"/>
            <a:ext cx="1827180" cy="23065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81769" y="2656380"/>
            <a:ext cx="4069040" cy="23065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13" y="3537523"/>
            <a:ext cx="1028700" cy="330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869" y="3585303"/>
            <a:ext cx="3383774" cy="384048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2695415" y="3036048"/>
            <a:ext cx="208635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84" y="2240515"/>
            <a:ext cx="2068521" cy="27432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0800000">
            <a:off x="2695415" y="4199169"/>
            <a:ext cx="2086354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0" y="2207019"/>
            <a:ext cx="943984" cy="27432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19" y="4734039"/>
            <a:ext cx="740664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1972" y="2559299"/>
            <a:ext cx="704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Experimental Evaluation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69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</a:t>
            </a:r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r>
              <a:rPr lang="en-US" dirty="0" smtClean="0"/>
              <a:t> with and without </a:t>
            </a:r>
            <a:r>
              <a:rPr lang="en-US" dirty="0" err="1" smtClean="0"/>
              <a:t>inlining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658619"/>
            <a:ext cx="8233952" cy="3046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err="1" smtClean="0"/>
              <a:t>SeaHorn</a:t>
            </a:r>
            <a:r>
              <a:rPr lang="en-US" sz="2400" dirty="0" smtClean="0"/>
              <a:t> front-end </a:t>
            </a:r>
            <a:r>
              <a:rPr lang="en-US" sz="2400" dirty="0"/>
              <a:t>h</a:t>
            </a:r>
            <a:r>
              <a:rPr lang="en-US" sz="2400" dirty="0" smtClean="0"/>
              <a:t>as an option to inline procedure calls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Inlining</a:t>
            </a:r>
            <a:r>
              <a:rPr lang="en-US" sz="2400" dirty="0" smtClean="0"/>
              <a:t> gets rid off most of the array variables, for </a:t>
            </a:r>
            <a:r>
              <a:rPr lang="en-US" sz="2400" i="1" dirty="0" smtClean="0"/>
              <a:t>Device Drivers</a:t>
            </a:r>
            <a:r>
              <a:rPr lang="en-US" sz="2400" dirty="0" smtClean="0"/>
              <a:t> category of SV-COMP’15.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(</a:t>
            </a:r>
            <a:r>
              <a:rPr lang="en-US" sz="2400" dirty="0" smtClean="0">
                <a:latin typeface="BlairMdITC TT-Medium"/>
                <a:cs typeface="BlairMdITC TT-Medium"/>
              </a:rPr>
              <a:t>Spacer</a:t>
            </a:r>
            <a:r>
              <a:rPr lang="en-US" sz="2400" dirty="0" smtClean="0"/>
              <a:t> minus </a:t>
            </a:r>
            <a:r>
              <a:rPr lang="en-US" sz="2400" dirty="0" err="1" smtClean="0"/>
              <a:t>ArrayMBP</a:t>
            </a:r>
            <a:r>
              <a:rPr lang="en-US" sz="2400" dirty="0" smtClean="0"/>
              <a:t>) can only handle a small fraction of the non-</a:t>
            </a:r>
            <a:r>
              <a:rPr lang="en-US" sz="2400" dirty="0" err="1" smtClean="0"/>
              <a:t>inlined</a:t>
            </a:r>
            <a:r>
              <a:rPr lang="en-US" sz="2400" dirty="0" smtClean="0"/>
              <a:t> programs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93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projections?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026" y="1529039"/>
            <a:ext cx="90717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mage computation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Computing weakest preconditions (e.g., in IC3 style reasoning)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Computing must summaries for procedural programs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23" y="2215811"/>
            <a:ext cx="3226191" cy="36576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7" y="3837027"/>
            <a:ext cx="3498166" cy="36576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9" y="5270293"/>
            <a:ext cx="781935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2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281626" y="4133588"/>
            <a:ext cx="523174" cy="9144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92826460"/>
              </p:ext>
            </p:extLst>
          </p:nvPr>
        </p:nvGraphicFramePr>
        <p:xfrm>
          <a:off x="625664" y="1554955"/>
          <a:ext cx="7314142" cy="456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 </a:t>
            </a:r>
            <a:r>
              <a:rPr lang="en-US" dirty="0">
                <a:latin typeface="BlairMdITC TT-Medium"/>
                <a:cs typeface="BlairMdITC TT-Medium"/>
              </a:rPr>
              <a:t>Spacer</a:t>
            </a:r>
            <a:r>
              <a:rPr lang="en-US" dirty="0"/>
              <a:t> with and without </a:t>
            </a:r>
            <a:r>
              <a:rPr lang="en-US" dirty="0" err="1"/>
              <a:t>inlining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6630" y="422429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lots of</a:t>
            </a:r>
          </a:p>
          <a:p>
            <a:r>
              <a:rPr lang="en-US" b="1" dirty="0" smtClean="0"/>
              <a:t>time-outs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67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43789"/>
            <a:ext cx="8229600" cy="4154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Model-based Projection (MBP) for the extensional theory of arrays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Quantifiers of index and value sort cannot always be eliminated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Heuristics to avoid the model substitution method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Practical advantage over SV-COMP’15 benchmarks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Adapt the ideas to obtain Quantified Invariants?</a:t>
            </a:r>
          </a:p>
        </p:txBody>
      </p:sp>
    </p:spTree>
    <p:extLst>
      <p:ext uri="{BB962C8B-B14F-4D97-AF65-F5344CB8AC3E}">
        <p14:creationId xmlns:p14="http://schemas.microsoft.com/office/powerpoint/2010/main" val="53714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507831"/>
          </a:xfrm>
        </p:spPr>
        <p:txBody>
          <a:bodyPr/>
          <a:lstStyle/>
          <a:p>
            <a:r>
              <a:rPr lang="en-US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Available postdoctoral positions</a:t>
            </a:r>
            <a:endParaRPr lang="en-US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What: development and application of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SeaHorn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Where: CMU/NASA Silicon Valley Campus</a:t>
            </a:r>
          </a:p>
          <a:p>
            <a:endParaRPr lang="en-US" sz="320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Contact: </a:t>
            </a:r>
          </a:p>
          <a:p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Temegshen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Kahsai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  <a:hlinkClick r:id="rId3"/>
              </a:rPr>
              <a:t>temesghen.kahsaiazene</a:t>
            </a: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  <a:hlinkClick r:id="rId3"/>
              </a:rPr>
              <a:t>@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  <a:hlinkClick r:id="rId3"/>
              </a:rPr>
              <a:t>nasa.gov</a:t>
            </a:r>
            <a:endParaRPr lang="en-US" sz="32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  <a:p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Arie Gurfinkel </a:t>
            </a:r>
            <a:r>
              <a:rPr lang="en-US" sz="3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arie@cmu.edu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0336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4464" y="2559299"/>
            <a:ext cx="331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205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537616" y="2948212"/>
            <a:ext cx="3669147" cy="3245404"/>
          </a:xfrm>
          <a:prstGeom prst="ellipse">
            <a:avLst/>
          </a:prstGeom>
          <a:solidFill>
            <a:schemeClr val="accent3">
              <a:lumMod val="20000"/>
              <a:lumOff val="80000"/>
              <a:alpha val="31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88955" y="2946488"/>
            <a:ext cx="1917297" cy="2244844"/>
          </a:xfrm>
          <a:custGeom>
            <a:avLst/>
            <a:gdLst>
              <a:gd name="connsiteX0" fmla="*/ 0 w 1719110"/>
              <a:gd name="connsiteY0" fmla="*/ 0 h 2244844"/>
              <a:gd name="connsiteX1" fmla="*/ 1719110 w 1719110"/>
              <a:gd name="connsiteY1" fmla="*/ 2244844 h 2244844"/>
              <a:gd name="connsiteX2" fmla="*/ 1436868 w 1719110"/>
              <a:gd name="connsiteY2" fmla="*/ 192415 h 2244844"/>
              <a:gd name="connsiteX3" fmla="*/ 0 w 1719110"/>
              <a:gd name="connsiteY3" fmla="*/ 0 h 2244844"/>
              <a:gd name="connsiteX0" fmla="*/ 0 w 1719110"/>
              <a:gd name="connsiteY0" fmla="*/ 0 h 2244844"/>
              <a:gd name="connsiteX1" fmla="*/ 1719110 w 1719110"/>
              <a:gd name="connsiteY1" fmla="*/ 2244844 h 2244844"/>
              <a:gd name="connsiteX2" fmla="*/ 1436868 w 1719110"/>
              <a:gd name="connsiteY2" fmla="*/ 192415 h 2244844"/>
              <a:gd name="connsiteX3" fmla="*/ 0 w 1719110"/>
              <a:gd name="connsiteY3" fmla="*/ 0 h 2244844"/>
              <a:gd name="connsiteX0" fmla="*/ 93236 w 1812346"/>
              <a:gd name="connsiteY0" fmla="*/ 0 h 2244844"/>
              <a:gd name="connsiteX1" fmla="*/ 1812346 w 1812346"/>
              <a:gd name="connsiteY1" fmla="*/ 2244844 h 2244844"/>
              <a:gd name="connsiteX2" fmla="*/ 1530104 w 1812346"/>
              <a:gd name="connsiteY2" fmla="*/ 192415 h 2244844"/>
              <a:gd name="connsiteX3" fmla="*/ 93236 w 1812346"/>
              <a:gd name="connsiteY3" fmla="*/ 0 h 2244844"/>
              <a:gd name="connsiteX0" fmla="*/ 93236 w 1812346"/>
              <a:gd name="connsiteY0" fmla="*/ 0 h 2244844"/>
              <a:gd name="connsiteX1" fmla="*/ 1812346 w 1812346"/>
              <a:gd name="connsiteY1" fmla="*/ 2244844 h 2244844"/>
              <a:gd name="connsiteX2" fmla="*/ 1530104 w 1812346"/>
              <a:gd name="connsiteY2" fmla="*/ 192415 h 2244844"/>
              <a:gd name="connsiteX3" fmla="*/ 93236 w 1812346"/>
              <a:gd name="connsiteY3" fmla="*/ 0 h 2244844"/>
              <a:gd name="connsiteX0" fmla="*/ 93236 w 1997724"/>
              <a:gd name="connsiteY0" fmla="*/ 0 h 2244844"/>
              <a:gd name="connsiteX1" fmla="*/ 1812346 w 1997724"/>
              <a:gd name="connsiteY1" fmla="*/ 2244844 h 2244844"/>
              <a:gd name="connsiteX2" fmla="*/ 1530104 w 1997724"/>
              <a:gd name="connsiteY2" fmla="*/ 192415 h 2244844"/>
              <a:gd name="connsiteX3" fmla="*/ 93236 w 1997724"/>
              <a:gd name="connsiteY3" fmla="*/ 0 h 2244844"/>
              <a:gd name="connsiteX0" fmla="*/ 93236 w 2100633"/>
              <a:gd name="connsiteY0" fmla="*/ 0 h 2244844"/>
              <a:gd name="connsiteX1" fmla="*/ 1812346 w 2100633"/>
              <a:gd name="connsiteY1" fmla="*/ 2244844 h 2244844"/>
              <a:gd name="connsiteX2" fmla="*/ 1530104 w 2100633"/>
              <a:gd name="connsiteY2" fmla="*/ 192415 h 2244844"/>
              <a:gd name="connsiteX3" fmla="*/ 93236 w 2100633"/>
              <a:gd name="connsiteY3" fmla="*/ 0 h 2244844"/>
              <a:gd name="connsiteX0" fmla="*/ 93236 w 1938853"/>
              <a:gd name="connsiteY0" fmla="*/ 0 h 2244844"/>
              <a:gd name="connsiteX1" fmla="*/ 1812346 w 1938853"/>
              <a:gd name="connsiteY1" fmla="*/ 2244844 h 2244844"/>
              <a:gd name="connsiteX2" fmla="*/ 1530104 w 1938853"/>
              <a:gd name="connsiteY2" fmla="*/ 192415 h 2244844"/>
              <a:gd name="connsiteX3" fmla="*/ 93236 w 1938853"/>
              <a:gd name="connsiteY3" fmla="*/ 0 h 2244844"/>
              <a:gd name="connsiteX0" fmla="*/ 93236 w 1938853"/>
              <a:gd name="connsiteY0" fmla="*/ 30372 h 2275216"/>
              <a:gd name="connsiteX1" fmla="*/ 1812346 w 1938853"/>
              <a:gd name="connsiteY1" fmla="*/ 2275216 h 2275216"/>
              <a:gd name="connsiteX2" fmla="*/ 1530104 w 1938853"/>
              <a:gd name="connsiteY2" fmla="*/ 222787 h 2275216"/>
              <a:gd name="connsiteX3" fmla="*/ 93236 w 1938853"/>
              <a:gd name="connsiteY3" fmla="*/ 30372 h 2275216"/>
              <a:gd name="connsiteX0" fmla="*/ 93236 w 1897829"/>
              <a:gd name="connsiteY0" fmla="*/ 0 h 2244844"/>
              <a:gd name="connsiteX1" fmla="*/ 1812346 w 1897829"/>
              <a:gd name="connsiteY1" fmla="*/ 2244844 h 2244844"/>
              <a:gd name="connsiteX2" fmla="*/ 1350495 w 1897829"/>
              <a:gd name="connsiteY2" fmla="*/ 410486 h 2244844"/>
              <a:gd name="connsiteX3" fmla="*/ 93236 w 1897829"/>
              <a:gd name="connsiteY3" fmla="*/ 0 h 2244844"/>
              <a:gd name="connsiteX0" fmla="*/ 93236 w 1937031"/>
              <a:gd name="connsiteY0" fmla="*/ 0 h 2244844"/>
              <a:gd name="connsiteX1" fmla="*/ 1812346 w 1937031"/>
              <a:gd name="connsiteY1" fmla="*/ 2244844 h 2244844"/>
              <a:gd name="connsiteX2" fmla="*/ 1350495 w 1937031"/>
              <a:gd name="connsiteY2" fmla="*/ 410486 h 2244844"/>
              <a:gd name="connsiteX3" fmla="*/ 93236 w 1937031"/>
              <a:gd name="connsiteY3" fmla="*/ 0 h 2244844"/>
              <a:gd name="connsiteX0" fmla="*/ 93236 w 1937031"/>
              <a:gd name="connsiteY0" fmla="*/ 0 h 2244844"/>
              <a:gd name="connsiteX1" fmla="*/ 1812346 w 1937031"/>
              <a:gd name="connsiteY1" fmla="*/ 2244844 h 2244844"/>
              <a:gd name="connsiteX2" fmla="*/ 1350495 w 1937031"/>
              <a:gd name="connsiteY2" fmla="*/ 410486 h 2244844"/>
              <a:gd name="connsiteX3" fmla="*/ 93236 w 1937031"/>
              <a:gd name="connsiteY3" fmla="*/ 0 h 2244844"/>
              <a:gd name="connsiteX0" fmla="*/ 93236 w 1930187"/>
              <a:gd name="connsiteY0" fmla="*/ 0 h 2244844"/>
              <a:gd name="connsiteX1" fmla="*/ 1812346 w 1930187"/>
              <a:gd name="connsiteY1" fmla="*/ 2244844 h 2244844"/>
              <a:gd name="connsiteX2" fmla="*/ 1324836 w 1930187"/>
              <a:gd name="connsiteY2" fmla="*/ 448969 h 2244844"/>
              <a:gd name="connsiteX3" fmla="*/ 93236 w 1930187"/>
              <a:gd name="connsiteY3" fmla="*/ 0 h 2244844"/>
              <a:gd name="connsiteX0" fmla="*/ 93236 w 1930187"/>
              <a:gd name="connsiteY0" fmla="*/ 0 h 2244844"/>
              <a:gd name="connsiteX1" fmla="*/ 1812346 w 1930187"/>
              <a:gd name="connsiteY1" fmla="*/ 2244844 h 2244844"/>
              <a:gd name="connsiteX2" fmla="*/ 1324836 w 1930187"/>
              <a:gd name="connsiteY2" fmla="*/ 448969 h 2244844"/>
              <a:gd name="connsiteX3" fmla="*/ 93236 w 1930187"/>
              <a:gd name="connsiteY3" fmla="*/ 0 h 2244844"/>
              <a:gd name="connsiteX0" fmla="*/ 93236 w 1930187"/>
              <a:gd name="connsiteY0" fmla="*/ 0 h 2244844"/>
              <a:gd name="connsiteX1" fmla="*/ 1812346 w 1930187"/>
              <a:gd name="connsiteY1" fmla="*/ 2244844 h 2244844"/>
              <a:gd name="connsiteX2" fmla="*/ 1324836 w 1930187"/>
              <a:gd name="connsiteY2" fmla="*/ 448969 h 2244844"/>
              <a:gd name="connsiteX3" fmla="*/ 93236 w 1930187"/>
              <a:gd name="connsiteY3" fmla="*/ 0 h 2244844"/>
              <a:gd name="connsiteX0" fmla="*/ 93236 w 1930187"/>
              <a:gd name="connsiteY0" fmla="*/ 0 h 2244844"/>
              <a:gd name="connsiteX1" fmla="*/ 1812346 w 1930187"/>
              <a:gd name="connsiteY1" fmla="*/ 2244844 h 2244844"/>
              <a:gd name="connsiteX2" fmla="*/ 1324836 w 1930187"/>
              <a:gd name="connsiteY2" fmla="*/ 448969 h 2244844"/>
              <a:gd name="connsiteX3" fmla="*/ 93236 w 1930187"/>
              <a:gd name="connsiteY3" fmla="*/ 0 h 2244844"/>
              <a:gd name="connsiteX0" fmla="*/ 93236 w 1914494"/>
              <a:gd name="connsiteY0" fmla="*/ 0 h 2244844"/>
              <a:gd name="connsiteX1" fmla="*/ 1812346 w 1914494"/>
              <a:gd name="connsiteY1" fmla="*/ 2244844 h 2244844"/>
              <a:gd name="connsiteX2" fmla="*/ 1324836 w 1914494"/>
              <a:gd name="connsiteY2" fmla="*/ 448969 h 2244844"/>
              <a:gd name="connsiteX3" fmla="*/ 93236 w 1914494"/>
              <a:gd name="connsiteY3" fmla="*/ 0 h 2244844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626 h 2245470"/>
              <a:gd name="connsiteX1" fmla="*/ 1812346 w 1917297"/>
              <a:gd name="connsiteY1" fmla="*/ 2245470 h 2245470"/>
              <a:gd name="connsiteX2" fmla="*/ 1337665 w 1917297"/>
              <a:gd name="connsiteY2" fmla="*/ 423940 h 2245470"/>
              <a:gd name="connsiteX3" fmla="*/ 93236 w 1917297"/>
              <a:gd name="connsiteY3" fmla="*/ 626 h 2245470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6157 h 2251001"/>
              <a:gd name="connsiteX1" fmla="*/ 1812346 w 1917297"/>
              <a:gd name="connsiteY1" fmla="*/ 2251001 h 2251001"/>
              <a:gd name="connsiteX2" fmla="*/ 1337665 w 1917297"/>
              <a:gd name="connsiteY2" fmla="*/ 429471 h 2251001"/>
              <a:gd name="connsiteX3" fmla="*/ 93236 w 1917297"/>
              <a:gd name="connsiteY3" fmla="*/ 6157 h 2251001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  <a:gd name="connsiteX0" fmla="*/ 93236 w 1917297"/>
              <a:gd name="connsiteY0" fmla="*/ 0 h 2244844"/>
              <a:gd name="connsiteX1" fmla="*/ 1812346 w 1917297"/>
              <a:gd name="connsiteY1" fmla="*/ 2244844 h 2244844"/>
              <a:gd name="connsiteX2" fmla="*/ 1337665 w 1917297"/>
              <a:gd name="connsiteY2" fmla="*/ 423314 h 2244844"/>
              <a:gd name="connsiteX3" fmla="*/ 93236 w 1917297"/>
              <a:gd name="connsiteY3" fmla="*/ 0 h 22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7" h="2244844">
                <a:moveTo>
                  <a:pt x="93236" y="0"/>
                </a:moveTo>
                <a:cubicBezTo>
                  <a:pt x="-167624" y="838075"/>
                  <a:pt x="33366" y="2073809"/>
                  <a:pt x="1812346" y="2244844"/>
                </a:cubicBezTo>
                <a:cubicBezTo>
                  <a:pt x="2038995" y="1432424"/>
                  <a:pt x="1906425" y="1017662"/>
                  <a:pt x="1337665" y="423314"/>
                </a:cubicBezTo>
                <a:cubicBezTo>
                  <a:pt x="704760" y="1"/>
                  <a:pt x="687655" y="51310"/>
                  <a:pt x="93236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76625" y="2961039"/>
            <a:ext cx="1809349" cy="2209989"/>
          </a:xfrm>
          <a:custGeom>
            <a:avLst/>
            <a:gdLst>
              <a:gd name="connsiteX0" fmla="*/ 236933 w 1956043"/>
              <a:gd name="connsiteY0" fmla="*/ 0 h 2206362"/>
              <a:gd name="connsiteX1" fmla="*/ 147128 w 1956043"/>
              <a:gd name="connsiteY1" fmla="*/ 1616288 h 2206362"/>
              <a:gd name="connsiteX2" fmla="*/ 1956043 w 1956043"/>
              <a:gd name="connsiteY2" fmla="*/ 2206362 h 2206362"/>
              <a:gd name="connsiteX3" fmla="*/ 1956043 w 1956043"/>
              <a:gd name="connsiteY3" fmla="*/ 2206362 h 2206362"/>
              <a:gd name="connsiteX0" fmla="*/ 84559 w 1803669"/>
              <a:gd name="connsiteY0" fmla="*/ 0 h 2206362"/>
              <a:gd name="connsiteX1" fmla="*/ 328313 w 1803669"/>
              <a:gd name="connsiteY1" fmla="*/ 1539322 h 2206362"/>
              <a:gd name="connsiteX2" fmla="*/ 1803669 w 1803669"/>
              <a:gd name="connsiteY2" fmla="*/ 2206362 h 2206362"/>
              <a:gd name="connsiteX3" fmla="*/ 1803669 w 1803669"/>
              <a:gd name="connsiteY3" fmla="*/ 2206362 h 2206362"/>
              <a:gd name="connsiteX0" fmla="*/ 84559 w 1803669"/>
              <a:gd name="connsiteY0" fmla="*/ 0 h 2209989"/>
              <a:gd name="connsiteX1" fmla="*/ 328313 w 1803669"/>
              <a:gd name="connsiteY1" fmla="*/ 1539322 h 2209989"/>
              <a:gd name="connsiteX2" fmla="*/ 1803669 w 1803669"/>
              <a:gd name="connsiteY2" fmla="*/ 2206362 h 2209989"/>
              <a:gd name="connsiteX3" fmla="*/ 1803669 w 1803669"/>
              <a:gd name="connsiteY3" fmla="*/ 2206362 h 2209989"/>
              <a:gd name="connsiteX0" fmla="*/ 90239 w 1809349"/>
              <a:gd name="connsiteY0" fmla="*/ 0 h 2209989"/>
              <a:gd name="connsiteX1" fmla="*/ 333993 w 1809349"/>
              <a:gd name="connsiteY1" fmla="*/ 1539322 h 2209989"/>
              <a:gd name="connsiteX2" fmla="*/ 1809349 w 1809349"/>
              <a:gd name="connsiteY2" fmla="*/ 2206362 h 2209989"/>
              <a:gd name="connsiteX3" fmla="*/ 1809349 w 1809349"/>
              <a:gd name="connsiteY3" fmla="*/ 2206362 h 2209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349" h="2209989">
                <a:moveTo>
                  <a:pt x="90239" y="0"/>
                </a:moveTo>
                <a:cubicBezTo>
                  <a:pt x="-110753" y="855178"/>
                  <a:pt x="47475" y="1171595"/>
                  <a:pt x="333993" y="1539322"/>
                </a:cubicBezTo>
                <a:cubicBezTo>
                  <a:pt x="620511" y="1907049"/>
                  <a:pt x="1473652" y="2249121"/>
                  <a:pt x="1809349" y="2206362"/>
                </a:cubicBezTo>
                <a:lnTo>
                  <a:pt x="1809349" y="2206362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32291" y="4128358"/>
            <a:ext cx="1847402" cy="496004"/>
          </a:xfrm>
          <a:custGeom>
            <a:avLst/>
            <a:gdLst>
              <a:gd name="connsiteX0" fmla="*/ 1847402 w 1847402"/>
              <a:gd name="connsiteY0" fmla="*/ 0 h 496004"/>
              <a:gd name="connsiteX1" fmla="*/ 1103309 w 1847402"/>
              <a:gd name="connsiteY1" fmla="*/ 461797 h 496004"/>
              <a:gd name="connsiteX2" fmla="*/ 0 w 1847402"/>
              <a:gd name="connsiteY2" fmla="*/ 461797 h 496004"/>
              <a:gd name="connsiteX0" fmla="*/ 1847402 w 1847402"/>
              <a:gd name="connsiteY0" fmla="*/ 0 h 535912"/>
              <a:gd name="connsiteX1" fmla="*/ 1103309 w 1847402"/>
              <a:gd name="connsiteY1" fmla="*/ 461797 h 535912"/>
              <a:gd name="connsiteX2" fmla="*/ 0 w 1847402"/>
              <a:gd name="connsiteY2" fmla="*/ 461797 h 535912"/>
              <a:gd name="connsiteX0" fmla="*/ 1847402 w 1847402"/>
              <a:gd name="connsiteY0" fmla="*/ 0 h 496004"/>
              <a:gd name="connsiteX1" fmla="*/ 1103309 w 1847402"/>
              <a:gd name="connsiteY1" fmla="*/ 461797 h 496004"/>
              <a:gd name="connsiteX2" fmla="*/ 0 w 1847402"/>
              <a:gd name="connsiteY2" fmla="*/ 461797 h 49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402" h="496004">
                <a:moveTo>
                  <a:pt x="1847402" y="0"/>
                </a:moveTo>
                <a:cubicBezTo>
                  <a:pt x="1629305" y="192415"/>
                  <a:pt x="1449696" y="384831"/>
                  <a:pt x="1103309" y="461797"/>
                </a:cubicBezTo>
                <a:cubicBezTo>
                  <a:pt x="756922" y="538763"/>
                  <a:pt x="0" y="461797"/>
                  <a:pt x="0" y="461797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85614" y="4782571"/>
            <a:ext cx="907245" cy="1372562"/>
          </a:xfrm>
          <a:custGeom>
            <a:avLst/>
            <a:gdLst>
              <a:gd name="connsiteX0" fmla="*/ 718434 w 718434"/>
              <a:gd name="connsiteY0" fmla="*/ 0 h 538763"/>
              <a:gd name="connsiteX1" fmla="*/ 0 w 718434"/>
              <a:gd name="connsiteY1" fmla="*/ 538763 h 538763"/>
              <a:gd name="connsiteX0" fmla="*/ 898043 w 898043"/>
              <a:gd name="connsiteY0" fmla="*/ 0 h 1372562"/>
              <a:gd name="connsiteX1" fmla="*/ 0 w 898043"/>
              <a:gd name="connsiteY1" fmla="*/ 1372562 h 1372562"/>
              <a:gd name="connsiteX0" fmla="*/ 907245 w 907245"/>
              <a:gd name="connsiteY0" fmla="*/ 0 h 1372562"/>
              <a:gd name="connsiteX1" fmla="*/ 9202 w 907245"/>
              <a:gd name="connsiteY1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7245" h="1372562">
                <a:moveTo>
                  <a:pt x="907245" y="0"/>
                </a:moveTo>
                <a:cubicBezTo>
                  <a:pt x="627141" y="153932"/>
                  <a:pt x="-89155" y="307864"/>
                  <a:pt x="9202" y="1372562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17504" y="4602983"/>
            <a:ext cx="396250" cy="1359734"/>
          </a:xfrm>
          <a:custGeom>
            <a:avLst/>
            <a:gdLst>
              <a:gd name="connsiteX0" fmla="*/ 256584 w 396250"/>
              <a:gd name="connsiteY0" fmla="*/ 0 h 1359734"/>
              <a:gd name="connsiteX1" fmla="*/ 384876 w 396250"/>
              <a:gd name="connsiteY1" fmla="*/ 782488 h 1359734"/>
              <a:gd name="connsiteX2" fmla="*/ 0 w 396250"/>
              <a:gd name="connsiteY2" fmla="*/ 1359734 h 1359734"/>
              <a:gd name="connsiteX3" fmla="*/ 0 w 396250"/>
              <a:gd name="connsiteY3" fmla="*/ 1359734 h 1359734"/>
              <a:gd name="connsiteX4" fmla="*/ 0 w 396250"/>
              <a:gd name="connsiteY4" fmla="*/ 1359734 h 1359734"/>
              <a:gd name="connsiteX5" fmla="*/ 0 w 396250"/>
              <a:gd name="connsiteY5" fmla="*/ 1359734 h 135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50" h="1359734">
                <a:moveTo>
                  <a:pt x="256584" y="0"/>
                </a:moveTo>
                <a:cubicBezTo>
                  <a:pt x="342112" y="277933"/>
                  <a:pt x="427640" y="555866"/>
                  <a:pt x="384876" y="782488"/>
                </a:cubicBezTo>
                <a:cubicBezTo>
                  <a:pt x="342112" y="1009110"/>
                  <a:pt x="0" y="1359734"/>
                  <a:pt x="0" y="1359734"/>
                </a:cubicBezTo>
                <a:lnTo>
                  <a:pt x="0" y="1359734"/>
                </a:lnTo>
                <a:lnTo>
                  <a:pt x="0" y="1359734"/>
                </a:lnTo>
                <a:lnTo>
                  <a:pt x="0" y="1359734"/>
                </a:ln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800925" y="5051952"/>
            <a:ext cx="565939" cy="2565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39918" y="3820412"/>
            <a:ext cx="122966" cy="1346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506" y="3692255"/>
            <a:ext cx="343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SAT assignments to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18" y="3376654"/>
            <a:ext cx="889000" cy="419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74" y="3454652"/>
            <a:ext cx="1927654" cy="3657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Quantifier Elimination is expensive!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5" y="4309774"/>
            <a:ext cx="2108200" cy="46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94542"/>
            <a:ext cx="3553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F6228"/>
                </a:solidFill>
              </a:rPr>
              <a:t>Under-approximate the</a:t>
            </a:r>
          </a:p>
          <a:p>
            <a:r>
              <a:rPr lang="en-US" sz="2400" b="1" dirty="0" smtClean="0">
                <a:solidFill>
                  <a:srgbClr val="4F6228"/>
                </a:solidFill>
              </a:rPr>
              <a:t>Projection!</a:t>
            </a:r>
            <a:endParaRPr lang="en-US" sz="2400" b="1" dirty="0">
              <a:solidFill>
                <a:srgbClr val="4F6228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105737" y="983322"/>
            <a:ext cx="3907891" cy="220695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Model-based Projection (MBP)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2" grpId="0" animBg="1"/>
      <p:bldP spid="23" grpId="0" animBg="1"/>
      <p:bldP spid="24" grpId="0" animBg="1"/>
      <p:bldP spid="25" grpId="0" animBg="1"/>
      <p:bldP spid="18" grpId="0" animBg="1"/>
      <p:bldP spid="7" grpId="0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MBP for Propositional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1017"/>
            <a:ext cx="7008752" cy="36576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70" y="2343684"/>
            <a:ext cx="2190112" cy="384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3667" y="4093486"/>
            <a:ext cx="996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      0</a:t>
            </a:r>
          </a:p>
          <a:p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       1</a:t>
            </a:r>
          </a:p>
          <a:p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      0</a:t>
            </a:r>
          </a:p>
          <a:p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       0</a:t>
            </a:r>
          </a:p>
          <a:p>
            <a:r>
              <a:rPr lang="en-US" i="1" dirty="0" smtClean="0"/>
              <a:t>x</a:t>
            </a:r>
            <a:r>
              <a:rPr lang="en-US" baseline="-25000" dirty="0" smtClean="0"/>
              <a:t>3</a:t>
            </a:r>
            <a:r>
              <a:rPr lang="en-US" dirty="0" smtClean="0"/>
              <a:t>       1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00" y="4672542"/>
            <a:ext cx="2688336" cy="384048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8338" y="3487655"/>
            <a:ext cx="698500" cy="254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593925" y="4302043"/>
            <a:ext cx="311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93925" y="4567969"/>
            <a:ext cx="311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93925" y="4840996"/>
            <a:ext cx="311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676" y="5108422"/>
            <a:ext cx="311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90820" y="5394182"/>
            <a:ext cx="3110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33667" y="4093486"/>
            <a:ext cx="975936" cy="14773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920" y="4483454"/>
            <a:ext cx="85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Model</a:t>
            </a:r>
          </a:p>
          <a:p>
            <a:pPr algn="ctr"/>
            <a:r>
              <a:rPr lang="en-US" b="1" i="1" dirty="0"/>
              <a:t>M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552868" y="4598680"/>
            <a:ext cx="228073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52868" y="4216390"/>
            <a:ext cx="226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substitute 0/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, 1/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14588" y="3459774"/>
            <a:ext cx="239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(under-approximates)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3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MBP for Linear </a:t>
            </a:r>
            <a:r>
              <a:rPr lang="en-US" dirty="0" smtClean="0"/>
              <a:t>(Real) </a:t>
            </a:r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6" y="3453965"/>
            <a:ext cx="8114767" cy="731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45661"/>
            <a:ext cx="776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Infinite space of models </a:t>
            </a:r>
            <a:r>
              <a:rPr lang="en-US" sz="2000" b="1" dirty="0" smtClean="0">
                <a:solidFill>
                  <a:schemeClr val="accent2"/>
                </a:solidFill>
              </a:rPr>
              <a:t>– Substitution </a:t>
            </a:r>
            <a:r>
              <a:rPr lang="en-US" sz="2000" b="1" dirty="0">
                <a:solidFill>
                  <a:schemeClr val="accent2"/>
                </a:solidFill>
              </a:rPr>
              <a:t>M</a:t>
            </a:r>
            <a:r>
              <a:rPr lang="en-US" sz="2000" b="1" dirty="0" smtClean="0">
                <a:solidFill>
                  <a:schemeClr val="accent2"/>
                </a:solidFill>
              </a:rPr>
              <a:t>ethod </a:t>
            </a:r>
            <a:r>
              <a:rPr lang="en-US" sz="2000" b="1" dirty="0" smtClean="0">
                <a:solidFill>
                  <a:schemeClr val="accent2"/>
                </a:solidFill>
              </a:rPr>
              <a:t>does not work!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82298"/>
            <a:ext cx="373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Loos-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Weispfenning’s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equivalence: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0431" y="4846277"/>
            <a:ext cx="531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F6228"/>
                </a:solidFill>
              </a:rPr>
              <a:t>Pick a </a:t>
            </a:r>
            <a:r>
              <a:rPr lang="en-US" sz="2400" b="1" dirty="0" err="1" smtClean="0">
                <a:solidFill>
                  <a:srgbClr val="4F6228"/>
                </a:solidFill>
              </a:rPr>
              <a:t>disjunct</a:t>
            </a:r>
            <a:r>
              <a:rPr lang="en-US" sz="2400" b="1" dirty="0" smtClean="0">
                <a:solidFill>
                  <a:srgbClr val="4F6228"/>
                </a:solidFill>
              </a:rPr>
              <a:t> based on the model</a:t>
            </a:r>
            <a:endParaRPr lang="en-US" sz="2400" b="1" dirty="0">
              <a:solidFill>
                <a:srgbClr val="4F62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6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have array variables?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67914"/>
            <a:ext cx="8233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Arrays are </a:t>
            </a:r>
            <a:r>
              <a:rPr lang="en-US" sz="2000" b="1" dirty="0" smtClean="0">
                <a:solidFill>
                  <a:schemeClr val="accent2"/>
                </a:solidFill>
              </a:rPr>
              <a:t>common</a:t>
            </a:r>
            <a:r>
              <a:rPr lang="en-US" sz="2000" dirty="0" smtClean="0"/>
              <a:t> for modeling </a:t>
            </a:r>
            <a:r>
              <a:rPr lang="en-US" sz="2000" dirty="0" smtClean="0"/>
              <a:t>heap memory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 presence of procedures, </a:t>
            </a:r>
            <a:r>
              <a:rPr lang="en-US" sz="2000" b="1" dirty="0" smtClean="0">
                <a:solidFill>
                  <a:srgbClr val="C0504D"/>
                </a:solidFill>
              </a:rPr>
              <a:t>can’t get rid off them</a:t>
            </a:r>
            <a:r>
              <a:rPr lang="en-US" sz="2000" dirty="0" smtClean="0"/>
              <a:t> easily!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Inlining</a:t>
            </a:r>
            <a:r>
              <a:rPr lang="en-US" sz="2000" dirty="0" smtClean="0"/>
              <a:t> procedure calls and (hopefully) lowering arrays to registers bloats the program size exponentially</a:t>
            </a:r>
          </a:p>
          <a:p>
            <a:pPr marL="800100" lvl="1" indent="-342900">
              <a:buFont typeface="Arial"/>
              <a:buChar char="•"/>
            </a:pP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Recursive procedures cannot be </a:t>
            </a:r>
            <a:r>
              <a:rPr lang="en-US" sz="2000" dirty="0" err="1" smtClean="0"/>
              <a:t>inlined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02315" y="4807404"/>
            <a:ext cx="656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254061"/>
                </a:solidFill>
              </a:rPr>
              <a:t>MBP for the (extensional) theory of arrays?</a:t>
            </a:r>
            <a:endParaRPr lang="en-US" sz="2400" b="1" i="1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1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119" y="2559299"/>
            <a:ext cx="8339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Arial Black"/>
                <a:cs typeface="Arial Black"/>
              </a:rPr>
              <a:t>Eliminating Array Quantifiers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120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Eliminating array quantifiers can introduce quantifiers of </a:t>
            </a:r>
            <a:r>
              <a:rPr lang="en-US" dirty="0" smtClean="0"/>
              <a:t>index/value </a:t>
            </a:r>
            <a:r>
              <a:rPr lang="en-US" dirty="0" smtClean="0"/>
              <a:t>sort!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54" y="2175230"/>
            <a:ext cx="3370923" cy="36576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09" y="4332860"/>
            <a:ext cx="6872438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4766" y="3317238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(Ackermann Reduction)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4228447" y="303536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_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dentity-presentation-full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2DE7"/>
      </a:accent6>
      <a:hlink>
        <a:srgbClr val="3C4F82"/>
      </a:hlink>
      <a:folHlink>
        <a:srgbClr val="33CC3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B17B50F0-A7A2-4F08-B7B0-7BD53C084C56}" vid="{8913C94E-9336-4C7E-A817-69736CA8537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my_theme_1.thmx</Template>
  <TotalTime>19901</TotalTime>
  <Words>916</Words>
  <Application>Microsoft Macintosh PowerPoint</Application>
  <PresentationFormat>On-screen Show (4:3)</PresentationFormat>
  <Paragraphs>226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my_theme_1</vt:lpstr>
      <vt:lpstr>identity-presentation-fullcolor</vt:lpstr>
      <vt:lpstr>Compositional Verification of Procedural Programs using Horn Clauses over Integers and Arrays</vt:lpstr>
      <vt:lpstr>In essence…</vt:lpstr>
      <vt:lpstr>Why projections?</vt:lpstr>
      <vt:lpstr>But, Quantifier Elimination is expensive!</vt:lpstr>
      <vt:lpstr>MBP for Propositional Logic</vt:lpstr>
      <vt:lpstr>MBP for Linear (Real) Arithmetic</vt:lpstr>
      <vt:lpstr>What if we have array variables?</vt:lpstr>
      <vt:lpstr>PowerPoint Presentation</vt:lpstr>
      <vt:lpstr>Eliminating array quantifiers can introduce quantifiers of index/value sort!</vt:lpstr>
      <vt:lpstr>ArrayQE basically has 3 steps</vt:lpstr>
      <vt:lpstr>ArrayQE Example</vt:lpstr>
      <vt:lpstr>ArrayQE Example</vt:lpstr>
      <vt:lpstr>ArrayQE Example</vt:lpstr>
      <vt:lpstr>ArrayQE Example</vt:lpstr>
      <vt:lpstr>PowerPoint Presentation</vt:lpstr>
      <vt:lpstr>ArrayMBP amounts to picking disjuncts from ArrayQE</vt:lpstr>
      <vt:lpstr>ArrayMBP Example</vt:lpstr>
      <vt:lpstr>ArrayMBP Example</vt:lpstr>
      <vt:lpstr>ArrayMBP Example</vt:lpstr>
      <vt:lpstr>ArrayMBP Example</vt:lpstr>
      <vt:lpstr>PowerPoint Presentation</vt:lpstr>
      <vt:lpstr>In 2 steps:</vt:lpstr>
      <vt:lpstr>Caveat: Integer quantifiers cannot always be eliminated!</vt:lpstr>
      <vt:lpstr>Equality Resolution to avoid the Substitution Method</vt:lpstr>
      <vt:lpstr>Ideas are implemented in our tool Spacer</vt:lpstr>
      <vt:lpstr>Substitution method can lead to diverging interpolants!</vt:lpstr>
      <vt:lpstr>Heuristically privilege array (dis-)equalities</vt:lpstr>
      <vt:lpstr>PowerPoint Presentation</vt:lpstr>
      <vt:lpstr>Compare Spacer with and without inlining</vt:lpstr>
      <vt:lpstr>Compare Spacer with and without inlining</vt:lpstr>
      <vt:lpstr>Conclusion</vt:lpstr>
      <vt:lpstr>Available postdoctoral positions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Anvesh Komuravelli</dc:creator>
  <cp:lastModifiedBy>Anvesh Komuravelli</cp:lastModifiedBy>
  <cp:revision>336</cp:revision>
  <dcterms:created xsi:type="dcterms:W3CDTF">2014-07-01T18:49:22Z</dcterms:created>
  <dcterms:modified xsi:type="dcterms:W3CDTF">2015-09-30T06:25:54Z</dcterms:modified>
</cp:coreProperties>
</file>