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sldIdLst>
    <p:sldId id="256" r:id="rId2"/>
    <p:sldId id="258" r:id="rId3"/>
    <p:sldId id="260" r:id="rId4"/>
    <p:sldId id="276" r:id="rId5"/>
    <p:sldId id="311" r:id="rId6"/>
    <p:sldId id="312" r:id="rId7"/>
    <p:sldId id="278" r:id="rId8"/>
    <p:sldId id="281" r:id="rId9"/>
    <p:sldId id="316" r:id="rId10"/>
    <p:sldId id="283" r:id="rId11"/>
    <p:sldId id="286" r:id="rId12"/>
    <p:sldId id="287" r:id="rId13"/>
    <p:sldId id="285" r:id="rId14"/>
    <p:sldId id="288" r:id="rId15"/>
    <p:sldId id="297" r:id="rId16"/>
    <p:sldId id="322" r:id="rId17"/>
    <p:sldId id="324" r:id="rId18"/>
    <p:sldId id="323" r:id="rId19"/>
    <p:sldId id="325" r:id="rId20"/>
    <p:sldId id="266" r:id="rId21"/>
    <p:sldId id="308" r:id="rId22"/>
    <p:sldId id="326" r:id="rId23"/>
    <p:sldId id="327" r:id="rId24"/>
    <p:sldId id="298" r:id="rId25"/>
    <p:sldId id="299" r:id="rId26"/>
    <p:sldId id="280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9" r:id="rId36"/>
    <p:sldId id="310" r:id="rId37"/>
    <p:sldId id="261" r:id="rId38"/>
    <p:sldId id="313" r:id="rId39"/>
    <p:sldId id="314" r:id="rId40"/>
    <p:sldId id="315" r:id="rId41"/>
    <p:sldId id="317" r:id="rId42"/>
    <p:sldId id="318" r:id="rId43"/>
    <p:sldId id="319" r:id="rId44"/>
    <p:sldId id="320" r:id="rId45"/>
    <p:sldId id="32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4660"/>
  </p:normalViewPr>
  <p:slideViewPr>
    <p:cSldViewPr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D86C0-BB02-40A7-9482-1D488FAAE63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2AFC2-85A7-49C5-AE0A-223402F17DA3}">
      <dgm:prSet phldrT="[Text]"/>
      <dgm:spPr/>
      <dgm:t>
        <a:bodyPr/>
        <a:lstStyle/>
        <a:p>
          <a:r>
            <a:rPr lang="en-US" dirty="0" smtClean="0"/>
            <a:t>Initial Model</a:t>
          </a:r>
          <a:endParaRPr lang="en-US" dirty="0"/>
        </a:p>
      </dgm:t>
    </dgm:pt>
    <dgm:pt modelId="{FA659257-2E7F-4EC1-9105-1EDEA9CA2DED}" type="parTrans" cxnId="{735B20C7-0D35-473D-849F-B11065D3FD7D}">
      <dgm:prSet/>
      <dgm:spPr/>
      <dgm:t>
        <a:bodyPr/>
        <a:lstStyle/>
        <a:p>
          <a:endParaRPr lang="en-US"/>
        </a:p>
      </dgm:t>
    </dgm:pt>
    <dgm:pt modelId="{DED01C84-4A08-48F1-BF58-F1CA5D510E31}" type="sibTrans" cxnId="{735B20C7-0D35-473D-849F-B11065D3FD7D}">
      <dgm:prSet/>
      <dgm:spPr/>
      <dgm:t>
        <a:bodyPr/>
        <a:lstStyle/>
        <a:p>
          <a:endParaRPr lang="en-US"/>
        </a:p>
      </dgm:t>
    </dgm:pt>
    <dgm:pt modelId="{3F6990FF-9E93-40FD-BB10-CFAFD77710D6}">
      <dgm:prSet phldrT="[Text]"/>
      <dgm:spPr/>
      <dgm:t>
        <a:bodyPr/>
        <a:lstStyle/>
        <a:p>
          <a:r>
            <a:rPr lang="en-US" dirty="0" smtClean="0"/>
            <a:t>BMC up to 17 cycles (5-6 </a:t>
          </a:r>
          <a:r>
            <a:rPr lang="en-US" dirty="0" err="1" smtClean="0"/>
            <a:t>insts</a:t>
          </a:r>
          <a:r>
            <a:rPr lang="en-US" dirty="0" smtClean="0"/>
            <a:t>) in 5 hours</a:t>
          </a:r>
          <a:endParaRPr lang="en-US" dirty="0"/>
        </a:p>
      </dgm:t>
    </dgm:pt>
    <dgm:pt modelId="{44FCB247-3355-4A8A-A93B-ECAB5E582C36}" type="parTrans" cxnId="{94F08C9C-5F42-41A3-8203-197D49C1604D}">
      <dgm:prSet/>
      <dgm:spPr/>
      <dgm:t>
        <a:bodyPr/>
        <a:lstStyle/>
        <a:p>
          <a:endParaRPr lang="en-US"/>
        </a:p>
      </dgm:t>
    </dgm:pt>
    <dgm:pt modelId="{D6C89F22-33EB-4AC8-8FAF-7F067CB80F7E}" type="sibTrans" cxnId="{94F08C9C-5F42-41A3-8203-197D49C1604D}">
      <dgm:prSet/>
      <dgm:spPr/>
      <dgm:t>
        <a:bodyPr/>
        <a:lstStyle/>
        <a:p>
          <a:endParaRPr lang="en-US"/>
        </a:p>
      </dgm:t>
    </dgm:pt>
    <dgm:pt modelId="{4F384C97-92C1-4F20-8B71-1AD4511B60A3}">
      <dgm:prSet phldrT="[Text]"/>
      <dgm:spPr/>
      <dgm:t>
        <a:bodyPr/>
        <a:lstStyle/>
        <a:p>
          <a:r>
            <a:rPr lang="en-US" dirty="0" smtClean="0"/>
            <a:t>Compositional Model</a:t>
          </a:r>
          <a:endParaRPr lang="en-US" dirty="0"/>
        </a:p>
      </dgm:t>
    </dgm:pt>
    <dgm:pt modelId="{EC5231C4-9BE6-4A58-9C6F-8F117C2628E8}" type="parTrans" cxnId="{1D4147D5-2878-4536-B798-9BCD195E6811}">
      <dgm:prSet/>
      <dgm:spPr/>
      <dgm:t>
        <a:bodyPr/>
        <a:lstStyle/>
        <a:p>
          <a:endParaRPr lang="en-US"/>
        </a:p>
      </dgm:t>
    </dgm:pt>
    <dgm:pt modelId="{19FD66D1-1E9A-4DE8-B7C1-00A3E0AD45A6}" type="sibTrans" cxnId="{1D4147D5-2878-4536-B798-9BCD195E6811}">
      <dgm:prSet/>
      <dgm:spPr/>
      <dgm:t>
        <a:bodyPr/>
        <a:lstStyle/>
        <a:p>
          <a:endParaRPr lang="en-US"/>
        </a:p>
      </dgm:t>
    </dgm:pt>
    <dgm:pt modelId="{19EBE99C-E8C8-42DC-9147-DC3457E50A19}">
      <dgm:prSet phldrT="[Text]"/>
      <dgm:spPr/>
      <dgm:t>
        <a:bodyPr/>
        <a:lstStyle/>
        <a:p>
          <a:r>
            <a:rPr lang="en-US" dirty="0" smtClean="0"/>
            <a:t>BMC up to depth of 35 cycles in 2000s</a:t>
          </a:r>
          <a:endParaRPr lang="en-US" dirty="0"/>
        </a:p>
      </dgm:t>
    </dgm:pt>
    <dgm:pt modelId="{DE98D28D-9DEC-4750-B293-AB821C87656C}" type="parTrans" cxnId="{7AD868E9-FB99-4618-9E50-68D6DA1AF560}">
      <dgm:prSet/>
      <dgm:spPr/>
      <dgm:t>
        <a:bodyPr/>
        <a:lstStyle/>
        <a:p>
          <a:endParaRPr lang="en-US"/>
        </a:p>
      </dgm:t>
    </dgm:pt>
    <dgm:pt modelId="{5C6B2FAA-FB6F-4D62-8642-64E2F704AC39}" type="sibTrans" cxnId="{7AD868E9-FB99-4618-9E50-68D6DA1AF560}">
      <dgm:prSet/>
      <dgm:spPr/>
      <dgm:t>
        <a:bodyPr/>
        <a:lstStyle/>
        <a:p>
          <a:endParaRPr lang="en-US"/>
        </a:p>
      </dgm:t>
    </dgm:pt>
    <dgm:pt modelId="{1B2D95E2-613C-499A-86C2-77561E5B61B8}">
      <dgm:prSet phldrT="[Text]"/>
      <dgm:spPr/>
      <dgm:t>
        <a:bodyPr/>
        <a:lstStyle/>
        <a:p>
          <a:r>
            <a:rPr lang="en-US" dirty="0" smtClean="0"/>
            <a:t>Found six RTL bugs</a:t>
          </a:r>
          <a:endParaRPr lang="en-US" dirty="0"/>
        </a:p>
      </dgm:t>
    </dgm:pt>
    <dgm:pt modelId="{ACBF44B8-8474-44CE-BCA3-3A772DFF6C05}" type="parTrans" cxnId="{CE8DFFF8-BB90-45A0-9F01-03B5BC998F35}">
      <dgm:prSet/>
      <dgm:spPr/>
      <dgm:t>
        <a:bodyPr/>
        <a:lstStyle/>
        <a:p>
          <a:endParaRPr lang="en-US"/>
        </a:p>
      </dgm:t>
    </dgm:pt>
    <dgm:pt modelId="{326C596A-B03E-49D0-85EB-DD0ABB0AAEDB}" type="sibTrans" cxnId="{CE8DFFF8-BB90-45A0-9F01-03B5BC998F35}">
      <dgm:prSet/>
      <dgm:spPr/>
      <dgm:t>
        <a:bodyPr/>
        <a:lstStyle/>
        <a:p>
          <a:endParaRPr lang="en-US"/>
        </a:p>
      </dgm:t>
    </dgm:pt>
    <dgm:pt modelId="{E3DDA99D-051A-4543-BA5B-59BA98995BB5}">
      <dgm:prSet phldrT="[Text]"/>
      <dgm:spPr/>
      <dgm:t>
        <a:bodyPr/>
        <a:lstStyle/>
        <a:p>
          <a:r>
            <a:rPr lang="en-US" dirty="0" smtClean="0"/>
            <a:t>Proved (PDR) 56-238 instructions correct</a:t>
          </a:r>
          <a:endParaRPr lang="en-US" dirty="0"/>
        </a:p>
      </dgm:t>
    </dgm:pt>
    <dgm:pt modelId="{BEA2C5E0-448C-4FA5-B3B1-DFD6A68B6C50}" type="parTrans" cxnId="{600B1017-9276-4F80-92AC-D72A26768F1F}">
      <dgm:prSet/>
      <dgm:spPr/>
      <dgm:t>
        <a:bodyPr/>
        <a:lstStyle/>
        <a:p>
          <a:endParaRPr lang="en-US"/>
        </a:p>
      </dgm:t>
    </dgm:pt>
    <dgm:pt modelId="{71721A5A-99DA-48AD-A27D-44FCECD9F250}" type="sibTrans" cxnId="{600B1017-9276-4F80-92AC-D72A26768F1F}">
      <dgm:prSet/>
      <dgm:spPr/>
      <dgm:t>
        <a:bodyPr/>
        <a:lstStyle/>
        <a:p>
          <a:endParaRPr lang="en-US"/>
        </a:p>
      </dgm:t>
    </dgm:pt>
    <dgm:pt modelId="{6D7137AE-D5EC-4FCA-8CD1-EEA8B7F01E90}" type="pres">
      <dgm:prSet presAssocID="{D51D86C0-BB02-40A7-9482-1D488FAAE63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B5F047-F9E1-40B4-A421-2A31EB48C07D}" type="pres">
      <dgm:prSet presAssocID="{CF32AFC2-85A7-49C5-AE0A-223402F17DA3}" presName="parentLin" presStyleCnt="0"/>
      <dgm:spPr/>
    </dgm:pt>
    <dgm:pt modelId="{032F1E65-0909-4A20-8B89-B842F11D444C}" type="pres">
      <dgm:prSet presAssocID="{CF32AFC2-85A7-49C5-AE0A-223402F17DA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E10E841-5169-4B0B-82E3-B608B1AC523A}" type="pres">
      <dgm:prSet presAssocID="{CF32AFC2-85A7-49C5-AE0A-223402F17DA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63A6D-516A-4D49-B70F-8EBA3087C398}" type="pres">
      <dgm:prSet presAssocID="{CF32AFC2-85A7-49C5-AE0A-223402F17DA3}" presName="negativeSpace" presStyleCnt="0"/>
      <dgm:spPr/>
    </dgm:pt>
    <dgm:pt modelId="{03FE7DC5-5919-4DDB-8A6E-0EAE6722B47C}" type="pres">
      <dgm:prSet presAssocID="{CF32AFC2-85A7-49C5-AE0A-223402F17DA3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97945-222A-4265-8DE7-8F67563BF050}" type="pres">
      <dgm:prSet presAssocID="{DED01C84-4A08-48F1-BF58-F1CA5D510E31}" presName="spaceBetweenRectangles" presStyleCnt="0"/>
      <dgm:spPr/>
    </dgm:pt>
    <dgm:pt modelId="{1F569245-A364-41B9-A482-003757F0FC07}" type="pres">
      <dgm:prSet presAssocID="{4F384C97-92C1-4F20-8B71-1AD4511B60A3}" presName="parentLin" presStyleCnt="0"/>
      <dgm:spPr/>
    </dgm:pt>
    <dgm:pt modelId="{41F0F7C1-25C2-4627-ABE1-1EE2BE96A746}" type="pres">
      <dgm:prSet presAssocID="{4F384C97-92C1-4F20-8B71-1AD4511B60A3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E4A94EB-1C35-472E-AA84-7CE220CCE613}" type="pres">
      <dgm:prSet presAssocID="{4F384C97-92C1-4F20-8B71-1AD4511B60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058B2-0598-4C41-B8F4-E86E607D0BA1}" type="pres">
      <dgm:prSet presAssocID="{4F384C97-92C1-4F20-8B71-1AD4511B60A3}" presName="negativeSpace" presStyleCnt="0"/>
      <dgm:spPr/>
    </dgm:pt>
    <dgm:pt modelId="{93FF7A08-FF13-4337-B262-1525FC7BD021}" type="pres">
      <dgm:prSet presAssocID="{4F384C97-92C1-4F20-8B71-1AD4511B60A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4970DA-D809-4F33-9139-19704D326393}" type="presOf" srcId="{4F384C97-92C1-4F20-8B71-1AD4511B60A3}" destId="{0E4A94EB-1C35-472E-AA84-7CE220CCE613}" srcOrd="1" destOrd="0" presId="urn:microsoft.com/office/officeart/2005/8/layout/list1"/>
    <dgm:cxn modelId="{600B1017-9276-4F80-92AC-D72A26768F1F}" srcId="{4F384C97-92C1-4F20-8B71-1AD4511B60A3}" destId="{E3DDA99D-051A-4543-BA5B-59BA98995BB5}" srcOrd="1" destOrd="0" parTransId="{BEA2C5E0-448C-4FA5-B3B1-DFD6A68B6C50}" sibTransId="{71721A5A-99DA-48AD-A27D-44FCECD9F250}"/>
    <dgm:cxn modelId="{D3AE1537-C513-48FB-9F58-248973332D97}" type="presOf" srcId="{CF32AFC2-85A7-49C5-AE0A-223402F17DA3}" destId="{032F1E65-0909-4A20-8B89-B842F11D444C}" srcOrd="0" destOrd="0" presId="urn:microsoft.com/office/officeart/2005/8/layout/list1"/>
    <dgm:cxn modelId="{B5CF94F5-971E-4A78-9A8B-C0E1F23F27AD}" type="presOf" srcId="{CF32AFC2-85A7-49C5-AE0A-223402F17DA3}" destId="{4E10E841-5169-4B0B-82E3-B608B1AC523A}" srcOrd="1" destOrd="0" presId="urn:microsoft.com/office/officeart/2005/8/layout/list1"/>
    <dgm:cxn modelId="{94F08C9C-5F42-41A3-8203-197D49C1604D}" srcId="{CF32AFC2-85A7-49C5-AE0A-223402F17DA3}" destId="{3F6990FF-9E93-40FD-BB10-CFAFD77710D6}" srcOrd="0" destOrd="0" parTransId="{44FCB247-3355-4A8A-A93B-ECAB5E582C36}" sibTransId="{D6C89F22-33EB-4AC8-8FAF-7F067CB80F7E}"/>
    <dgm:cxn modelId="{AB781F10-F1C4-4EAA-BA45-8C0CB1D631C6}" type="presOf" srcId="{D51D86C0-BB02-40A7-9482-1D488FAAE639}" destId="{6D7137AE-D5EC-4FCA-8CD1-EEA8B7F01E90}" srcOrd="0" destOrd="0" presId="urn:microsoft.com/office/officeart/2005/8/layout/list1"/>
    <dgm:cxn modelId="{CE8DFFF8-BB90-45A0-9F01-03B5BC998F35}" srcId="{CF32AFC2-85A7-49C5-AE0A-223402F17DA3}" destId="{1B2D95E2-613C-499A-86C2-77561E5B61B8}" srcOrd="1" destOrd="0" parTransId="{ACBF44B8-8474-44CE-BCA3-3A772DFF6C05}" sibTransId="{326C596A-B03E-49D0-85EB-DD0ABB0AAEDB}"/>
    <dgm:cxn modelId="{1D4147D5-2878-4536-B798-9BCD195E6811}" srcId="{D51D86C0-BB02-40A7-9482-1D488FAAE639}" destId="{4F384C97-92C1-4F20-8B71-1AD4511B60A3}" srcOrd="1" destOrd="0" parTransId="{EC5231C4-9BE6-4A58-9C6F-8F117C2628E8}" sibTransId="{19FD66D1-1E9A-4DE8-B7C1-00A3E0AD45A6}"/>
    <dgm:cxn modelId="{CD0071B6-2FA6-425D-96FB-9F2533CDC7CD}" type="presOf" srcId="{E3DDA99D-051A-4543-BA5B-59BA98995BB5}" destId="{93FF7A08-FF13-4337-B262-1525FC7BD021}" srcOrd="0" destOrd="1" presId="urn:microsoft.com/office/officeart/2005/8/layout/list1"/>
    <dgm:cxn modelId="{735B20C7-0D35-473D-849F-B11065D3FD7D}" srcId="{D51D86C0-BB02-40A7-9482-1D488FAAE639}" destId="{CF32AFC2-85A7-49C5-AE0A-223402F17DA3}" srcOrd="0" destOrd="0" parTransId="{FA659257-2E7F-4EC1-9105-1EDEA9CA2DED}" sibTransId="{DED01C84-4A08-48F1-BF58-F1CA5D510E31}"/>
    <dgm:cxn modelId="{7AD868E9-FB99-4618-9E50-68D6DA1AF560}" srcId="{4F384C97-92C1-4F20-8B71-1AD4511B60A3}" destId="{19EBE99C-E8C8-42DC-9147-DC3457E50A19}" srcOrd="0" destOrd="0" parTransId="{DE98D28D-9DEC-4750-B293-AB821C87656C}" sibTransId="{5C6B2FAA-FB6F-4D62-8642-64E2F704AC39}"/>
    <dgm:cxn modelId="{D35902B4-671D-491A-BE4E-ABEDB44362B8}" type="presOf" srcId="{3F6990FF-9E93-40FD-BB10-CFAFD77710D6}" destId="{03FE7DC5-5919-4DDB-8A6E-0EAE6722B47C}" srcOrd="0" destOrd="0" presId="urn:microsoft.com/office/officeart/2005/8/layout/list1"/>
    <dgm:cxn modelId="{1DCD7ADD-4310-4453-A04A-960C1940F735}" type="presOf" srcId="{1B2D95E2-613C-499A-86C2-77561E5B61B8}" destId="{03FE7DC5-5919-4DDB-8A6E-0EAE6722B47C}" srcOrd="0" destOrd="1" presId="urn:microsoft.com/office/officeart/2005/8/layout/list1"/>
    <dgm:cxn modelId="{86F2FDA7-4E44-4A3F-A502-51FE03CBE4AA}" type="presOf" srcId="{4F384C97-92C1-4F20-8B71-1AD4511B60A3}" destId="{41F0F7C1-25C2-4627-ABE1-1EE2BE96A746}" srcOrd="0" destOrd="0" presId="urn:microsoft.com/office/officeart/2005/8/layout/list1"/>
    <dgm:cxn modelId="{E9F103A0-3AD1-44D9-B6CA-6F0425B1F121}" type="presOf" srcId="{19EBE99C-E8C8-42DC-9147-DC3457E50A19}" destId="{93FF7A08-FF13-4337-B262-1525FC7BD021}" srcOrd="0" destOrd="0" presId="urn:microsoft.com/office/officeart/2005/8/layout/list1"/>
    <dgm:cxn modelId="{CAF9020C-6F57-43CB-8044-8BF830164401}" type="presParOf" srcId="{6D7137AE-D5EC-4FCA-8CD1-EEA8B7F01E90}" destId="{06B5F047-F9E1-40B4-A421-2A31EB48C07D}" srcOrd="0" destOrd="0" presId="urn:microsoft.com/office/officeart/2005/8/layout/list1"/>
    <dgm:cxn modelId="{D8CF8A4F-328F-4800-AD20-36962FCA7C12}" type="presParOf" srcId="{06B5F047-F9E1-40B4-A421-2A31EB48C07D}" destId="{032F1E65-0909-4A20-8B89-B842F11D444C}" srcOrd="0" destOrd="0" presId="urn:microsoft.com/office/officeart/2005/8/layout/list1"/>
    <dgm:cxn modelId="{2A0333D5-A5BC-4604-859F-E36B5C41A33B}" type="presParOf" srcId="{06B5F047-F9E1-40B4-A421-2A31EB48C07D}" destId="{4E10E841-5169-4B0B-82E3-B608B1AC523A}" srcOrd="1" destOrd="0" presId="urn:microsoft.com/office/officeart/2005/8/layout/list1"/>
    <dgm:cxn modelId="{03DFE33D-6A40-4524-ABC0-D366C34AC656}" type="presParOf" srcId="{6D7137AE-D5EC-4FCA-8CD1-EEA8B7F01E90}" destId="{F0063A6D-516A-4D49-B70F-8EBA3087C398}" srcOrd="1" destOrd="0" presId="urn:microsoft.com/office/officeart/2005/8/layout/list1"/>
    <dgm:cxn modelId="{1514F0D9-CEAB-4444-B0FC-BAEA278BC843}" type="presParOf" srcId="{6D7137AE-D5EC-4FCA-8CD1-EEA8B7F01E90}" destId="{03FE7DC5-5919-4DDB-8A6E-0EAE6722B47C}" srcOrd="2" destOrd="0" presId="urn:microsoft.com/office/officeart/2005/8/layout/list1"/>
    <dgm:cxn modelId="{171AF107-157C-468D-A68A-3DEDD5BDF3E5}" type="presParOf" srcId="{6D7137AE-D5EC-4FCA-8CD1-EEA8B7F01E90}" destId="{53D97945-222A-4265-8DE7-8F67563BF050}" srcOrd="3" destOrd="0" presId="urn:microsoft.com/office/officeart/2005/8/layout/list1"/>
    <dgm:cxn modelId="{B260E309-8834-428A-ACB9-5C351BD60072}" type="presParOf" srcId="{6D7137AE-D5EC-4FCA-8CD1-EEA8B7F01E90}" destId="{1F569245-A364-41B9-A482-003757F0FC07}" srcOrd="4" destOrd="0" presId="urn:microsoft.com/office/officeart/2005/8/layout/list1"/>
    <dgm:cxn modelId="{4855FB88-3481-44F3-B532-8A106FF98FEF}" type="presParOf" srcId="{1F569245-A364-41B9-A482-003757F0FC07}" destId="{41F0F7C1-25C2-4627-ABE1-1EE2BE96A746}" srcOrd="0" destOrd="0" presId="urn:microsoft.com/office/officeart/2005/8/layout/list1"/>
    <dgm:cxn modelId="{29A24756-F412-445B-9632-F3F46A1C19D5}" type="presParOf" srcId="{1F569245-A364-41B9-A482-003757F0FC07}" destId="{0E4A94EB-1C35-472E-AA84-7CE220CCE613}" srcOrd="1" destOrd="0" presId="urn:microsoft.com/office/officeart/2005/8/layout/list1"/>
    <dgm:cxn modelId="{0584CC87-7B04-4610-BDBF-03A775000139}" type="presParOf" srcId="{6D7137AE-D5EC-4FCA-8CD1-EEA8B7F01E90}" destId="{8A6058B2-0598-4C41-B8F4-E86E607D0BA1}" srcOrd="5" destOrd="0" presId="urn:microsoft.com/office/officeart/2005/8/layout/list1"/>
    <dgm:cxn modelId="{5C5D4FD2-04BC-40CF-9E7A-55FB1FFB94D3}" type="presParOf" srcId="{6D7137AE-D5EC-4FCA-8CD1-EEA8B7F01E90}" destId="{93FF7A08-FF13-4337-B262-1525FC7BD02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0842C-CFBB-4F9D-BEDF-C2D15511DCA2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4A776-1AFA-43C9-9AD2-3272BF92E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4244-A41C-41F6-B6AF-6E15EBEBAE10}" type="datetime1">
              <a:rPr lang="en-US" smtClean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29B-BBBB-443D-90A2-CB6052466E26}" type="datetime1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A62D-C2EB-41CB-87DD-1C7552D5BCC8}" type="datetime1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1371600" cy="329184"/>
          </a:xfrm>
        </p:spPr>
        <p:txBody>
          <a:bodyPr/>
          <a:lstStyle/>
          <a:p>
            <a:fld id="{6FA8E32D-1B0B-4514-B136-ADD86D6AF21F}" type="datetime1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18288"/>
            <a:ext cx="5638800" cy="329184"/>
          </a:xfrm>
        </p:spPr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b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1BAD-2EC2-4898-9DB8-BCE2D990C21A}" type="datetime1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27251-6A2F-4A4A-9ED3-FA11870D44A8}" type="datetime1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FDEC-2ADA-4EAC-8CBD-21CB9358BEE5}" type="datetime1">
              <a:rPr lang="en-US" smtClean="0"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E2DC-EAAB-45F0-BE57-C7069B26197C}" type="datetime1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960E-DBD9-4EC9-A8D2-FA244A39842E}" type="datetime1">
              <a:rPr lang="en-US" smtClean="0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A7E0-7ADD-4D07-B164-480980C7F3C6}" type="datetime1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BF91-8E01-4BE2-98FD-DBDBD0E5C428}" type="datetime1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99BC3E-E2EF-4FF6-B5B3-D1ACBE47B378}" type="datetime1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spramod/fmcad-15-soc-il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bucket.org/spramod/fmcad-15-soc-il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ramod\Dropbox\CASIOProject\DATE13\PrincetonSig\PUsig1-158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9" y="2416314"/>
            <a:ext cx="2997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8789" y="838200"/>
            <a:ext cx="78856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Calibri" panose="020F0502020204030204" pitchFamily="34" charset="0"/>
              </a:rPr>
              <a:t>Template-based Synthesis of Instruction-Level Abstractions </a:t>
            </a:r>
            <a:r>
              <a:rPr lang="en-US" sz="3200" dirty="0" smtClean="0">
                <a:latin typeface="Calibri" panose="020F0502020204030204" pitchFamily="34" charset="0"/>
              </a:rPr>
              <a:t>for </a:t>
            </a:r>
            <a:r>
              <a:rPr lang="en-US" sz="3200" dirty="0" err="1">
                <a:latin typeface="Calibri" panose="020F0502020204030204" pitchFamily="34" charset="0"/>
              </a:rPr>
              <a:t>SoC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Verification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8789" y="1981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Pramod Subramanyan</a:t>
            </a:r>
            <a:r>
              <a:rPr lang="en-US" dirty="0">
                <a:solidFill>
                  <a:srgbClr val="292934">
                    <a:lumMod val="75000"/>
                    <a:lumOff val="25000"/>
                  </a:srgbClr>
                </a:solidFill>
              </a:rPr>
              <a:t>, </a:t>
            </a:r>
            <a:r>
              <a:rPr lang="en-US" dirty="0" err="1">
                <a:solidFill>
                  <a:srgbClr val="292934">
                    <a:lumMod val="75000"/>
                    <a:lumOff val="25000"/>
                  </a:srgbClr>
                </a:solidFill>
              </a:rPr>
              <a:t>Yakir</a:t>
            </a:r>
            <a:r>
              <a:rPr lang="en-US" dirty="0">
                <a:solidFill>
                  <a:srgbClr val="292934">
                    <a:lumMod val="75000"/>
                    <a:lumOff val="25000"/>
                  </a:srgbClr>
                </a:solidFill>
              </a:rPr>
              <a:t> </a:t>
            </a:r>
            <a:r>
              <a:rPr lang="en-US" dirty="0" err="1">
                <a:solidFill>
                  <a:srgbClr val="292934">
                    <a:lumMod val="75000"/>
                    <a:lumOff val="25000"/>
                  </a:srgbClr>
                </a:solidFill>
              </a:rPr>
              <a:t>Vizel</a:t>
            </a:r>
            <a:r>
              <a:rPr lang="en-US" dirty="0">
                <a:solidFill>
                  <a:srgbClr val="292934">
                    <a:lumMod val="75000"/>
                    <a:lumOff val="25000"/>
                  </a:srgbClr>
                </a:solidFill>
              </a:rPr>
              <a:t>, </a:t>
            </a:r>
            <a:r>
              <a:rPr lang="en-US" dirty="0" err="1">
                <a:solidFill>
                  <a:srgbClr val="292934">
                    <a:lumMod val="75000"/>
                    <a:lumOff val="25000"/>
                  </a:srgbClr>
                </a:solidFill>
              </a:rPr>
              <a:t>Sayak</a:t>
            </a:r>
            <a:r>
              <a:rPr lang="en-US" dirty="0">
                <a:solidFill>
                  <a:srgbClr val="292934">
                    <a:lumMod val="75000"/>
                    <a:lumOff val="25000"/>
                  </a:srgbClr>
                </a:solidFill>
              </a:rPr>
              <a:t> Ray and Sharad </a:t>
            </a:r>
            <a:r>
              <a:rPr lang="en-US" dirty="0" smtClean="0">
                <a:solidFill>
                  <a:srgbClr val="292934">
                    <a:lumMod val="75000"/>
                    <a:lumOff val="25000"/>
                  </a:srgbClr>
                </a:solidFill>
              </a:rPr>
              <a:t>Malik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8789" y="2951996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92934">
                    <a:lumMod val="75000"/>
                    <a:lumOff val="25000"/>
                  </a:srgbClr>
                </a:solidFill>
              </a:rPr>
              <a:t>FMCAD </a:t>
            </a:r>
            <a:r>
              <a:rPr lang="en-US" dirty="0" smtClean="0">
                <a:solidFill>
                  <a:srgbClr val="292934">
                    <a:lumMod val="75000"/>
                    <a:lumOff val="25000"/>
                  </a:srgbClr>
                </a:solidFill>
              </a:rPr>
              <a:t>2015</a:t>
            </a:r>
            <a:endParaRPr lang="en-US" dirty="0"/>
          </a:p>
        </p:txBody>
      </p:sp>
      <p:sp>
        <p:nvSpPr>
          <p:cNvPr id="9" name="Up-Down Arrow 8"/>
          <p:cNvSpPr/>
          <p:nvPr/>
        </p:nvSpPr>
        <p:spPr>
          <a:xfrm>
            <a:off x="1546697" y="4637697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Up-Down Arrow 9"/>
          <p:cNvSpPr/>
          <p:nvPr/>
        </p:nvSpPr>
        <p:spPr>
          <a:xfrm>
            <a:off x="7063928" y="4637697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Up-Down Arrow 10"/>
          <p:cNvSpPr/>
          <p:nvPr/>
        </p:nvSpPr>
        <p:spPr>
          <a:xfrm>
            <a:off x="2926005" y="4637697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Up-Down Arrow 11"/>
          <p:cNvSpPr/>
          <p:nvPr/>
        </p:nvSpPr>
        <p:spPr>
          <a:xfrm>
            <a:off x="4305313" y="4637697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Up-Down Arrow 12"/>
          <p:cNvSpPr/>
          <p:nvPr/>
        </p:nvSpPr>
        <p:spPr>
          <a:xfrm>
            <a:off x="5684620" y="4637697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 13"/>
          <p:cNvSpPr/>
          <p:nvPr/>
        </p:nvSpPr>
        <p:spPr>
          <a:xfrm>
            <a:off x="1066800" y="4996237"/>
            <a:ext cx="6863542" cy="3112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On-chip Interconnect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12759" y="4114800"/>
            <a:ext cx="958256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CPU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2592067" y="4114800"/>
            <a:ext cx="958256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GPU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971375" y="4114800"/>
            <a:ext cx="958256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Camera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5350683" y="4114800"/>
            <a:ext cx="958256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Touch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6729991" y="4114800"/>
            <a:ext cx="958256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Flash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1217270" y="5666025"/>
            <a:ext cx="960120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DMA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975886" y="5666025"/>
            <a:ext cx="960120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WiFi</a:t>
            </a:r>
            <a:r>
              <a:rPr lang="en-US" sz="1200" dirty="0" smtClean="0"/>
              <a:t>/3G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355194" y="5666025"/>
            <a:ext cx="960120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GPS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6734502" y="5666025"/>
            <a:ext cx="960120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596578" y="5666025"/>
            <a:ext cx="960120" cy="52289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MMU+</a:t>
            </a:r>
          </a:p>
          <a:p>
            <a:pPr algn="ctr"/>
            <a:r>
              <a:rPr lang="en-US" sz="1200" dirty="0" smtClean="0"/>
              <a:t>DRAM</a:t>
            </a:r>
            <a:endParaRPr lang="en-US" sz="1200" dirty="0"/>
          </a:p>
        </p:txBody>
      </p:sp>
      <p:sp>
        <p:nvSpPr>
          <p:cNvPr id="25" name="Up-Down Arrow 24"/>
          <p:cNvSpPr/>
          <p:nvPr/>
        </p:nvSpPr>
        <p:spPr>
          <a:xfrm>
            <a:off x="1558076" y="5320694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6" name="Up-Down Arrow 25"/>
          <p:cNvSpPr/>
          <p:nvPr/>
        </p:nvSpPr>
        <p:spPr>
          <a:xfrm>
            <a:off x="7075583" y="5307840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27" name="Up-Down Arrow 26"/>
          <p:cNvSpPr/>
          <p:nvPr/>
        </p:nvSpPr>
        <p:spPr>
          <a:xfrm>
            <a:off x="2937453" y="5307485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28" name="Up-Down Arrow 27"/>
          <p:cNvSpPr/>
          <p:nvPr/>
        </p:nvSpPr>
        <p:spPr>
          <a:xfrm>
            <a:off x="4316830" y="5307485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Up-Down Arrow 28"/>
          <p:cNvSpPr/>
          <p:nvPr/>
        </p:nvSpPr>
        <p:spPr>
          <a:xfrm>
            <a:off x="5696207" y="5307485"/>
            <a:ext cx="290381" cy="358540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1212759" y="4253991"/>
            <a:ext cx="958256" cy="3704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ISA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2592067" y="4364100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3971375" y="4364100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5350683" y="4360128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6729991" y="4360128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2592067" y="5662512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3971375" y="5662512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5350683" y="5658540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6729991" y="5658540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1219134" y="5658540"/>
            <a:ext cx="958256" cy="2810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ILA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1064654" y="4998257"/>
            <a:ext cx="6863542" cy="3112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ILA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485376"/>
            <a:ext cx="1066735" cy="24622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54285" y="6509325"/>
            <a:ext cx="69506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This work was supported in part by CFAR, one of the six SRC </a:t>
            </a:r>
            <a:r>
              <a:rPr lang="en-US" sz="1000" dirty="0" err="1" smtClean="0"/>
              <a:t>STARTnet</a:t>
            </a:r>
            <a:r>
              <a:rPr lang="en-US" sz="1000" dirty="0" smtClean="0"/>
              <a:t> centers, sponsored by MARCO and DARPA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3838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1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846" y="19050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39565" y="19812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State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1714528" y="3352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6128" y="3352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18657" y="2282726"/>
            <a:ext cx="4389120" cy="287166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Template ILA </a:t>
            </a:r>
            <a:r>
              <a:rPr lang="en-US" i="1" dirty="0" smtClean="0"/>
              <a:t>partially </a:t>
            </a:r>
            <a:r>
              <a:rPr lang="en-US" dirty="0" smtClean="0"/>
              <a:t>defines the transition relation between input and output states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07881" y="5728455"/>
            <a:ext cx="42106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Defined by the verification engineer</a:t>
            </a:r>
            <a:endParaRPr lang="en-US" dirty="0"/>
          </a:p>
        </p:txBody>
      </p:sp>
      <p:cxnSp>
        <p:nvCxnSpPr>
          <p:cNvPr id="21" name="Elbow Connector 20"/>
          <p:cNvCxnSpPr>
            <a:stCxn id="19" idx="1"/>
            <a:endCxn id="40" idx="2"/>
          </p:cNvCxnSpPr>
          <p:nvPr/>
        </p:nvCxnSpPr>
        <p:spPr>
          <a:xfrm rot="10800000">
            <a:off x="1028701" y="5105401"/>
            <a:ext cx="1379181" cy="8077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9" idx="3"/>
            <a:endCxn id="48" idx="2"/>
          </p:cNvCxnSpPr>
          <p:nvPr/>
        </p:nvCxnSpPr>
        <p:spPr>
          <a:xfrm flipV="1">
            <a:off x="6618554" y="5105400"/>
            <a:ext cx="1344346" cy="8077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0"/>
          </p:cNvCxnSpPr>
          <p:nvPr/>
        </p:nvCxnSpPr>
        <p:spPr>
          <a:xfrm flipH="1" flipV="1">
            <a:off x="4495800" y="5154395"/>
            <a:ext cx="17418" cy="574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687782" y="2443433"/>
            <a:ext cx="3463636" cy="9128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Synthesis parameter: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curstate</a:t>
            </a:r>
            <a:r>
              <a:rPr lang="en-US" dirty="0" smtClean="0"/>
              <a:t> Enables modular synthesis of transition relation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" y="2464382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curstate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9600" y="3151926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rdcnt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2808154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3839470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9600" y="4183242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wrlen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9600" y="3495698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9600" y="4527014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600" y="4870785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43800" y="2464382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curstate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43800" y="3151926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rdcnt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43800" y="2808154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43800" y="3839470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543800" y="4183242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wrlen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43800" y="3495698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43800" y="4527014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43800" y="4870785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2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Language: Choice Primitive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600200"/>
            <a:ext cx="3733800" cy="32004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755571"/>
            <a:ext cx="11430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R0-R7</a:t>
            </a:r>
            <a:endParaRPr lang="en-US" dirty="0"/>
          </a:p>
        </p:txBody>
      </p:sp>
      <p:sp>
        <p:nvSpPr>
          <p:cNvPr id="8" name="Trapezoid 7"/>
          <p:cNvSpPr/>
          <p:nvPr/>
        </p:nvSpPr>
        <p:spPr>
          <a:xfrm>
            <a:off x="1676400" y="2231571"/>
            <a:ext cx="1752600" cy="762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755571"/>
            <a:ext cx="10668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opcode</a:t>
            </a:r>
            <a:endParaRPr lang="en-US" dirty="0"/>
          </a:p>
        </p:txBody>
      </p:sp>
      <p:cxnSp>
        <p:nvCxnSpPr>
          <p:cNvPr id="10" name="Elbow Connector 9"/>
          <p:cNvCxnSpPr>
            <a:stCxn id="9" idx="0"/>
            <a:endCxn id="8" idx="1"/>
          </p:cNvCxnSpPr>
          <p:nvPr/>
        </p:nvCxnSpPr>
        <p:spPr>
          <a:xfrm rot="5400000" flipH="1" flipV="1">
            <a:off x="771525" y="2755446"/>
            <a:ext cx="1143000" cy="8572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46350" y="2993571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048000" y="2993571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3"/>
          </p:cNvCxnSpPr>
          <p:nvPr/>
        </p:nvCxnSpPr>
        <p:spPr>
          <a:xfrm flipV="1">
            <a:off x="1447800" y="2993571"/>
            <a:ext cx="609600" cy="10096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223157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51144" y="3213223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1621189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Example Template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29100" y="2220409"/>
            <a:ext cx="4457700" cy="258532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SRC1 = </a:t>
            </a:r>
            <a:r>
              <a:rPr lang="en-US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[R0 … R7, IMM]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SRC2 = </a:t>
            </a:r>
            <a:r>
              <a:rPr lang="en-US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[R0 … R7, IMM]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ADD_RES = SRC1 + SRC2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SUB_RES = SRC1 – SRC2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INC_RES = SRC1 + 1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ALU_RES = </a:t>
            </a:r>
            <a:r>
              <a:rPr lang="en-US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alu_result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[ADD_RES, SUB_RES, INC_RES, … ]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46350" y="1905000"/>
            <a:ext cx="0" cy="326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" y="4973616"/>
            <a:ext cx="845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missing?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mapping of opcodes to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 mapping of opcode bits to register values, </a:t>
            </a:r>
            <a:r>
              <a:rPr lang="en-US" dirty="0" err="1" smtClean="0"/>
              <a:t>immediates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b="1" i="1" dirty="0" smtClean="0"/>
              <a:t>Synthesis algorithm can infer these details using simulation results!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726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Language: Choice Primitive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600200"/>
            <a:ext cx="3733800" cy="32004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3755571"/>
            <a:ext cx="11430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R0-R7</a:t>
            </a:r>
            <a:endParaRPr lang="en-US" dirty="0"/>
          </a:p>
        </p:txBody>
      </p:sp>
      <p:sp>
        <p:nvSpPr>
          <p:cNvPr id="8" name="Trapezoid 7"/>
          <p:cNvSpPr/>
          <p:nvPr/>
        </p:nvSpPr>
        <p:spPr>
          <a:xfrm>
            <a:off x="1676400" y="2231571"/>
            <a:ext cx="1752600" cy="7620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755571"/>
            <a:ext cx="10668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opcode</a:t>
            </a:r>
            <a:endParaRPr lang="en-US" dirty="0"/>
          </a:p>
        </p:txBody>
      </p:sp>
      <p:cxnSp>
        <p:nvCxnSpPr>
          <p:cNvPr id="10" name="Elbow Connector 9"/>
          <p:cNvCxnSpPr>
            <a:stCxn id="9" idx="0"/>
            <a:endCxn id="8" idx="1"/>
          </p:cNvCxnSpPr>
          <p:nvPr/>
        </p:nvCxnSpPr>
        <p:spPr>
          <a:xfrm rot="5400000" flipH="1" flipV="1">
            <a:off x="771525" y="2755446"/>
            <a:ext cx="1143000" cy="8572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46350" y="2993571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048000" y="2993571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9" idx="3"/>
          </p:cNvCxnSpPr>
          <p:nvPr/>
        </p:nvCxnSpPr>
        <p:spPr>
          <a:xfrm flipV="1">
            <a:off x="1447800" y="2993571"/>
            <a:ext cx="609600" cy="100965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223157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51144" y="3213223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1621189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Example Template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546350" y="1905000"/>
            <a:ext cx="0" cy="326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9560" y="4973616"/>
            <a:ext cx="452628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opcode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case 00:  ALU_RES = R0 + IMM;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case 01:  ALU_RES = R1 + IMM;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…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case FF:  ALU_RES = R7 – R0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Bent-Up Arrow 2"/>
          <p:cNvSpPr/>
          <p:nvPr/>
        </p:nvSpPr>
        <p:spPr>
          <a:xfrm rot="16200000" flipH="1">
            <a:off x="5334000" y="5105400"/>
            <a:ext cx="914400" cy="914400"/>
          </a:xfrm>
          <a:prstGeom prst="bent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629400" y="5562599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Synthesis algorithm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29100" y="2220409"/>
            <a:ext cx="4457700" cy="258532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SRC1 = </a:t>
            </a:r>
            <a:r>
              <a:rPr lang="en-US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src1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[R0 … R7, IMM]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SRC2 = </a:t>
            </a:r>
            <a:r>
              <a:rPr lang="en-US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src2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[R0 … R7, IMM]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ADD_RES = SRC1 + SRC2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SUB_RES = SRC1 – SRC2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INC_RES = SRC1 + 1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ALU_RES = </a:t>
            </a:r>
            <a:r>
              <a:rPr lang="en-US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alu_result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[ADD_RES, SUB_RES, INC_RES, … ]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2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the Template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Expressions with </a:t>
            </a:r>
            <a:r>
              <a:rPr lang="en-US" dirty="0" err="1" smtClean="0"/>
              <a:t>bitvector</a:t>
            </a:r>
            <a:r>
              <a:rPr lang="en-US" dirty="0" smtClean="0"/>
              <a:t> and array </a:t>
            </a:r>
            <a:r>
              <a:rPr lang="en-US" dirty="0" err="1" smtClean="0"/>
              <a:t>datatypes</a:t>
            </a:r>
            <a:r>
              <a:rPr lang="en-US" dirty="0" smtClean="0"/>
              <a:t> (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QF_ABV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Plus 3 synthesis primitives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[c1, c2, … 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en-US" dirty="0" smtClean="0"/>
              <a:t>Replace this expression with one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c1 …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ck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-in-range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START END</a:t>
            </a:r>
          </a:p>
          <a:p>
            <a:r>
              <a:rPr lang="en-US" dirty="0" smtClean="0"/>
              <a:t>Replace with a </a:t>
            </a:r>
            <a:r>
              <a:rPr lang="en-US" dirty="0" err="1" smtClean="0"/>
              <a:t>bitvector</a:t>
            </a:r>
            <a:r>
              <a:rPr lang="en-US" dirty="0" smtClean="0"/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START &lt;=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bv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&lt;= 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read-slice-choice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bv-exp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size</a:t>
            </a:r>
          </a:p>
          <a:p>
            <a:r>
              <a:rPr lang="en-US" dirty="0" smtClean="0"/>
              <a:t>Replace with a </a:t>
            </a:r>
            <a:r>
              <a:rPr lang="en-US" dirty="0" err="1" smtClean="0"/>
              <a:t>subvector</a:t>
            </a:r>
            <a:r>
              <a:rPr lang="en-US" dirty="0" smtClean="0"/>
              <a:t> of </a:t>
            </a:r>
            <a:r>
              <a:rPr lang="en-US" dirty="0" err="1" smtClean="0"/>
              <a:t>bv-exp</a:t>
            </a:r>
            <a:r>
              <a:rPr lang="en-US" dirty="0" smtClean="0"/>
              <a:t> of width size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4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</a:t>
            </a:r>
            <a:r>
              <a:rPr lang="en-US" dirty="0" smtClean="0"/>
              <a:t>Algorithm: CEGIS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3581400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Family of relations defined by template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" y="4196749"/>
            <a:ext cx="8488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Counter-example Guided Inductive Synthesis (CEGIS)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Find</a:t>
            </a:r>
            <a:r>
              <a:rPr lang="en-US" i="1" dirty="0" smtClean="0"/>
              <a:t> </a:t>
            </a:r>
            <a:r>
              <a:rPr lang="en-US" b="1" dirty="0" smtClean="0"/>
              <a:t>distinguishing input</a:t>
            </a:r>
            <a:r>
              <a:rPr lang="en-US" dirty="0" smtClean="0"/>
              <a:t>: results in different outputs for some two relations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Evaluate simulator output for the distinguishing input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Eliminate functions from family which are inconsistent with simulator output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Repeat until distinguishing inputs cannot be refined any more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914400" y="1828800"/>
            <a:ext cx="6858000" cy="1524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14400" y="1835752"/>
            <a:ext cx="4191000" cy="15088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1828800"/>
            <a:ext cx="2667000" cy="15158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105400" y="1828800"/>
            <a:ext cx="2667000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24600" y="1828800"/>
            <a:ext cx="1447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324600" y="1835752"/>
            <a:ext cx="685800" cy="9074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24600" y="2362200"/>
            <a:ext cx="6858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6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Algorithm on Toy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600200"/>
            <a:ext cx="3733800" cy="32004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4028929"/>
            <a:ext cx="5334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8" name="Trapezoid 7"/>
          <p:cNvSpPr/>
          <p:nvPr/>
        </p:nvSpPr>
        <p:spPr>
          <a:xfrm>
            <a:off x="1752600" y="2513490"/>
            <a:ext cx="1752600" cy="587829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4037490"/>
            <a:ext cx="10668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opcode</a:t>
            </a:r>
            <a:endParaRPr lang="en-US" dirty="0"/>
          </a:p>
        </p:txBody>
      </p:sp>
      <p:cxnSp>
        <p:nvCxnSpPr>
          <p:cNvPr id="10" name="Elbow Connector 9"/>
          <p:cNvCxnSpPr>
            <a:stCxn id="9" idx="0"/>
            <a:endCxn id="8" idx="1"/>
          </p:cNvCxnSpPr>
          <p:nvPr/>
        </p:nvCxnSpPr>
        <p:spPr>
          <a:xfrm rot="5400000" flipH="1" flipV="1">
            <a:off x="793297" y="3004709"/>
            <a:ext cx="1230085" cy="83547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165350" y="3101319"/>
            <a:ext cx="0" cy="9276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622550" y="2186919"/>
            <a:ext cx="0" cy="3265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57500" y="4028929"/>
            <a:ext cx="5334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8" name="Trapezoid 17"/>
          <p:cNvSpPr/>
          <p:nvPr/>
        </p:nvSpPr>
        <p:spPr>
          <a:xfrm>
            <a:off x="2661821" y="3349755"/>
            <a:ext cx="685800" cy="298174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mux</a:t>
            </a:r>
            <a:endParaRPr lang="en-US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857500" y="3647929"/>
            <a:ext cx="0" cy="215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165350" y="3863319"/>
            <a:ext cx="6921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0"/>
          </p:cNvCxnSpPr>
          <p:nvPr/>
        </p:nvCxnSpPr>
        <p:spPr>
          <a:xfrm flipV="1">
            <a:off x="3124200" y="3647929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8" idx="0"/>
          </p:cNvCxnSpPr>
          <p:nvPr/>
        </p:nvCxnSpPr>
        <p:spPr>
          <a:xfrm flipV="1">
            <a:off x="3004721" y="3101319"/>
            <a:ext cx="0" cy="248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62200" y="1736271"/>
            <a:ext cx="533400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91000" y="1600200"/>
            <a:ext cx="4654118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SRC2 	= </a:t>
            </a:r>
            <a:r>
              <a:rPr lang="en-US" sz="12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src2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[R0, R1]</a:t>
            </a:r>
          </a:p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ADD_RES 	= R0 + SRC2</a:t>
            </a:r>
          </a:p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SUB_RES 	= R0 – SRC2</a:t>
            </a:r>
          </a:p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R0_NEXT 	= </a:t>
            </a:r>
            <a:r>
              <a:rPr lang="en-US" sz="12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choice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200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alu_result</a:t>
            </a:r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[ADD_RES, SUB_RES]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905000" y="3375792"/>
            <a:ext cx="328042" cy="276999"/>
            <a:chOff x="1905000" y="3375792"/>
            <a:chExt cx="328042" cy="276999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2095500" y="3422448"/>
              <a:ext cx="137542" cy="1426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905000" y="3375792"/>
              <a:ext cx="15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8</a:t>
              </a:r>
              <a:endParaRPr lang="en-US" sz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861939" y="3766833"/>
            <a:ext cx="328042" cy="276999"/>
            <a:chOff x="1905000" y="3375792"/>
            <a:chExt cx="328042" cy="276999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2095500" y="3422448"/>
              <a:ext cx="137542" cy="1426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905000" y="3375792"/>
              <a:ext cx="15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8</a:t>
              </a:r>
              <a:endParaRPr lang="en-US" sz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38758" y="3061900"/>
            <a:ext cx="328042" cy="276999"/>
            <a:chOff x="1905000" y="3375792"/>
            <a:chExt cx="328042" cy="276999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2095500" y="3422448"/>
              <a:ext cx="137542" cy="1426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905000" y="3375792"/>
              <a:ext cx="152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</p:grp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457152"/>
              </p:ext>
            </p:extLst>
          </p:nvPr>
        </p:nvGraphicFramePr>
        <p:xfrm>
          <a:off x="4211370" y="2772307"/>
          <a:ext cx="43891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824"/>
                <a:gridCol w="877824"/>
                <a:gridCol w="877824"/>
                <a:gridCol w="877824"/>
                <a:gridCol w="877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Opcode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R0_in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R1_in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R1_out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0xE8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0x68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0xD0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28600" y="4987137"/>
            <a:ext cx="373380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(opcode) {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0: R0 = R0+R0;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1: R0 = R0-R0;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2: R0 = R0+R1;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3: R0 = R0-R1;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58314" y="6157329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Synthesized ILA</a:t>
            </a:r>
            <a:endParaRPr lang="en-US" dirty="0"/>
          </a:p>
        </p:txBody>
      </p:sp>
      <p:cxnSp>
        <p:nvCxnSpPr>
          <p:cNvPr id="54" name="Straight Arrow Connector 53"/>
          <p:cNvCxnSpPr>
            <a:stCxn id="52" idx="1"/>
          </p:cNvCxnSpPr>
          <p:nvPr/>
        </p:nvCxnSpPr>
        <p:spPr>
          <a:xfrm flipH="1">
            <a:off x="4120114" y="6341995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495800" y="4191000"/>
            <a:ext cx="1524000" cy="457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R0=R0+R0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95800" y="4648200"/>
            <a:ext cx="15240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R0=R0-R0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19800" y="4191000"/>
            <a:ext cx="152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R0=R0+R1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19800" y="4648200"/>
            <a:ext cx="15240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R0=R0-R1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547754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iteration #1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H="1" flipV="1">
            <a:off x="5282118" y="5181600"/>
            <a:ext cx="1" cy="295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55710" y="423493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iteration #2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48" idx="1"/>
          </p:cNvCxnSpPr>
          <p:nvPr/>
        </p:nvCxnSpPr>
        <p:spPr>
          <a:xfrm flipH="1">
            <a:off x="6172200" y="4419600"/>
            <a:ext cx="5835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84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3" grpId="0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12" grpId="0"/>
      <p:bldP spid="12" grpId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Correctness of the ILA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599" y="2194244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617720" y="2194244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446786" y="2194244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957056" y="2534423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41177" y="2534423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95375" y="3350851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6028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49860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46786" y="3370290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RTL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59526" y="150329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Defines a family of ILAs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4572000"/>
            <a:ext cx="792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Potential Problems: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Simulator behavior may not lie within the family defined by the template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Simulator/RTL mismatch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ILA/RTL mismatch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47800" y="2971800"/>
            <a:ext cx="914400" cy="738668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038600" y="3710468"/>
            <a:ext cx="304800" cy="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80860" y="2971800"/>
            <a:ext cx="0" cy="304800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56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Correctness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599" y="2194244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617720" y="2194244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446786" y="2194244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957056" y="2534423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41177" y="2534423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95375" y="3350851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6028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49860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9736" y="4648200"/>
            <a:ext cx="79248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If </a:t>
            </a:r>
            <a:r>
              <a:rPr lang="en-US" dirty="0" smtClean="0"/>
              <a:t>simulator behavior falls within the family functions defined by the template, then the synthesized ILA is equivalent to the simulator.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9526" y="150329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Defines a family of ILAs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3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1000" y="1752600"/>
            <a:ext cx="4267200" cy="403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Verifying the ILA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599" y="2194244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617720" y="2194244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446786" y="2194244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957056" y="2534423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41177" y="2534423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95375" y="3350851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6028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49860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520542" y="2194244"/>
            <a:ext cx="1223457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Golden Model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14933" y="2534423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46786" y="3370290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RTL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6520542" y="3370289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Checker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4" idx="2"/>
          </p:cNvCxnSpPr>
          <p:nvPr/>
        </p:nvCxnSpPr>
        <p:spPr>
          <a:xfrm>
            <a:off x="7132271" y="2874601"/>
            <a:ext cx="0" cy="49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 flipV="1">
            <a:off x="5914933" y="3710467"/>
            <a:ext cx="60560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2"/>
          </p:cNvCxnSpPr>
          <p:nvPr/>
        </p:nvCxnSpPr>
        <p:spPr>
          <a:xfrm flipV="1">
            <a:off x="7132270" y="4050646"/>
            <a:ext cx="1" cy="388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20542" y="4439423"/>
            <a:ext cx="1223457" cy="612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Refinement Relations</a:t>
            </a:r>
            <a:endParaRPr lang="en-US" sz="1400" dirty="0"/>
          </a:p>
        </p:txBody>
      </p:sp>
      <p:cxnSp>
        <p:nvCxnSpPr>
          <p:cNvPr id="22" name="Elbow Connector 21"/>
          <p:cNvCxnSpPr>
            <a:endCxn id="16" idx="2"/>
          </p:cNvCxnSpPr>
          <p:nvPr/>
        </p:nvCxnSpPr>
        <p:spPr>
          <a:xfrm rot="10800000" flipV="1">
            <a:off x="5180861" y="3710467"/>
            <a:ext cx="2563139" cy="340179"/>
          </a:xfrm>
          <a:prstGeom prst="bentConnector4">
            <a:avLst>
              <a:gd name="adj1" fmla="val -12736"/>
              <a:gd name="adj2" fmla="val 503199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6" idx="2"/>
          </p:cNvCxnSpPr>
          <p:nvPr/>
        </p:nvCxnSpPr>
        <p:spPr>
          <a:xfrm rot="10800000">
            <a:off x="1345328" y="2874602"/>
            <a:ext cx="3835532" cy="2520043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1" idx="2"/>
          </p:cNvCxnSpPr>
          <p:nvPr/>
        </p:nvCxnSpPr>
        <p:spPr>
          <a:xfrm flipV="1">
            <a:off x="3229448" y="4031208"/>
            <a:ext cx="1" cy="13634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4045" y="2211257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“Golden model” is automatically generated from the ILA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4045" y="4283918"/>
            <a:ext cx="4796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Refinement relations are written by the verification engineer and specify that ILA and golden model have equivalent I/O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3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1" grpId="0" animBg="1"/>
      <p:bldP spid="31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Refinement Relations for ILA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25549" cy="46281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 [McMillan, 1999]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133600"/>
            <a:ext cx="268674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Golden model only “executes” when </a:t>
            </a:r>
            <a:r>
              <a:rPr lang="en-US" sz="1400" dirty="0" err="1" smtClean="0">
                <a:solidFill>
                  <a:schemeClr val="tx2"/>
                </a:solidFill>
                <a:cs typeface="Neo Sans Intel"/>
              </a:rPr>
              <a:t>inst_finished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=1</a:t>
            </a:r>
          </a:p>
          <a:p>
            <a:endParaRPr lang="en-US" sz="1000" dirty="0">
              <a:solidFill>
                <a:schemeClr val="tx2"/>
              </a:solidFill>
              <a:cs typeface="Neo Sans Intel"/>
            </a:endParaRPr>
          </a:p>
          <a:p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inst_finished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ACC = … 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PC = …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R0 = …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do nothing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537" y="3750259"/>
            <a:ext cx="8117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cs typeface="Consolas" panose="020B0609020204030204" pitchFamily="49" charset="0"/>
              </a:rPr>
              <a:t>Relations are in the following form:</a:t>
            </a:r>
          </a:p>
          <a:p>
            <a:endParaRPr lang="en-US" sz="1400" dirty="0" smtClean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 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inst_finished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gm.ACC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oc8051.ACC) 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G 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inst_finished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=&gt; 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gm.R0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oc8051.R1) )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3836" y="2369656"/>
            <a:ext cx="1593602" cy="4572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8051 </a:t>
            </a:r>
            <a:r>
              <a:rPr lang="en-US" sz="1200" dirty="0" smtClean="0"/>
              <a:t>Verilog Golden </a:t>
            </a:r>
            <a:r>
              <a:rPr lang="en-US" sz="1200" dirty="0"/>
              <a:t>Model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543836" y="3042124"/>
            <a:ext cx="159360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oc8051 RTL</a:t>
            </a:r>
            <a:endParaRPr lang="en-US" sz="1200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3137438" y="2598256"/>
            <a:ext cx="412681" cy="2286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3137438" y="3042124"/>
            <a:ext cx="412681" cy="2286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71638" y="2676837"/>
            <a:ext cx="597724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ROM</a:t>
            </a:r>
            <a:endParaRPr lang="en-US" sz="1200" dirty="0"/>
          </a:p>
        </p:txBody>
      </p:sp>
      <p:cxnSp>
        <p:nvCxnSpPr>
          <p:cNvPr id="13" name="Elbow Connector 12"/>
          <p:cNvCxnSpPr>
            <a:stCxn id="12" idx="3"/>
            <a:endCxn id="8" idx="1"/>
          </p:cNvCxnSpPr>
          <p:nvPr/>
        </p:nvCxnSpPr>
        <p:spPr>
          <a:xfrm flipV="1">
            <a:off x="1069362" y="2598256"/>
            <a:ext cx="474474" cy="307181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12" idx="3"/>
            <a:endCxn id="9" idx="1"/>
          </p:cNvCxnSpPr>
          <p:nvPr/>
        </p:nvCxnSpPr>
        <p:spPr>
          <a:xfrm>
            <a:off x="1069362" y="2905437"/>
            <a:ext cx="474474" cy="365287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0"/>
            <a:endCxn id="8" idx="2"/>
          </p:cNvCxnSpPr>
          <p:nvPr/>
        </p:nvCxnSpPr>
        <p:spPr>
          <a:xfrm flipV="1">
            <a:off x="2340637" y="2826856"/>
            <a:ext cx="0" cy="2152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70558" y="2809235"/>
            <a:ext cx="9268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2"/>
                </a:solidFill>
                <a:cs typeface="Neo Sans Intel"/>
              </a:rPr>
              <a:t>inst_finished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0119" y="2698784"/>
            <a:ext cx="345366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=</a:t>
            </a:r>
            <a:endParaRPr lang="en-US" sz="1200" dirty="0"/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V="1">
            <a:off x="3895485" y="2905437"/>
            <a:ext cx="193842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4241727" y="2205597"/>
            <a:ext cx="192966" cy="140208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Alternate Process 19"/>
          <p:cNvSpPr/>
          <p:nvPr/>
        </p:nvSpPr>
        <p:spPr>
          <a:xfrm>
            <a:off x="4602850" y="2718077"/>
            <a:ext cx="936132" cy="37472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Model Checker</a:t>
            </a:r>
            <a:endParaRPr lang="en-US" sz="12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71638" y="5179779"/>
            <a:ext cx="8325549" cy="4628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Compositional </a:t>
            </a:r>
            <a:r>
              <a:rPr lang="en-US" dirty="0" smtClean="0"/>
              <a:t>refinement  relations enable scalable verification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6327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ILA?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3400" y="2028361"/>
            <a:ext cx="3282142" cy="1845522"/>
            <a:chOff x="908858" y="2193078"/>
            <a:chExt cx="7204364" cy="2538942"/>
          </a:xfrm>
        </p:grpSpPr>
        <p:sp>
          <p:nvSpPr>
            <p:cNvPr id="5" name="Up-Down Arrow 4"/>
            <p:cNvSpPr/>
            <p:nvPr/>
          </p:nvSpPr>
          <p:spPr>
            <a:xfrm>
              <a:off x="14125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6" name="Up-Down Arrow 5"/>
            <p:cNvSpPr/>
            <p:nvPr/>
          </p:nvSpPr>
          <p:spPr>
            <a:xfrm>
              <a:off x="72037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7" name="Up-Down Arrow 6"/>
            <p:cNvSpPr/>
            <p:nvPr/>
          </p:nvSpPr>
          <p:spPr>
            <a:xfrm>
              <a:off x="28603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43081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57559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08858" y="3272049"/>
              <a:ext cx="7204364" cy="381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On-chip Interconnect</a:t>
              </a:r>
              <a:endParaRPr lang="en-US" sz="7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20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CPU</a:t>
              </a:r>
              <a:endParaRPr lang="en-US" sz="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098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GPU</a:t>
              </a:r>
              <a:endParaRPr lang="en-US" sz="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576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Camera</a:t>
              </a:r>
              <a:endParaRPr lang="en-US" sz="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054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Touch</a:t>
              </a:r>
              <a:endParaRPr lang="en-US" sz="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8532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Flash</a:t>
              </a:r>
              <a:endParaRPr lang="en-US" sz="6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668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DMA</a:t>
              </a:r>
              <a:endParaRPr lang="en-US" sz="6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624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 smtClean="0"/>
                <a:t>WiFi</a:t>
              </a:r>
              <a:r>
                <a:rPr lang="en-US" sz="600" dirty="0" smtClean="0"/>
                <a:t>/3G</a:t>
              </a:r>
              <a:endParaRPr lang="en-US" sz="6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SCIP</a:t>
              </a:r>
              <a:endParaRPr lang="en-US" sz="6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580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…</a:t>
              </a:r>
              <a:endParaRPr lang="en-US" sz="6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2984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MMU+</a:t>
              </a:r>
            </a:p>
            <a:p>
              <a:pPr algn="ctr"/>
              <a:r>
                <a:rPr lang="en-US" sz="600" dirty="0" smtClean="0"/>
                <a:t>DRAM</a:t>
              </a:r>
              <a:endParaRPr lang="en-US" sz="600" dirty="0"/>
            </a:p>
          </p:txBody>
        </p:sp>
        <p:sp>
          <p:nvSpPr>
            <p:cNvPr id="21" name="Up-Down Arrow 20"/>
            <p:cNvSpPr/>
            <p:nvPr/>
          </p:nvSpPr>
          <p:spPr>
            <a:xfrm>
              <a:off x="1412585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22" name="Up-Down Arrow 21"/>
            <p:cNvSpPr/>
            <p:nvPr/>
          </p:nvSpPr>
          <p:spPr>
            <a:xfrm>
              <a:off x="7203785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23" name="Up-Down Arrow 22"/>
            <p:cNvSpPr/>
            <p:nvPr/>
          </p:nvSpPr>
          <p:spPr>
            <a:xfrm>
              <a:off x="2860385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24" name="Up-Down Arrow 23"/>
            <p:cNvSpPr/>
            <p:nvPr/>
          </p:nvSpPr>
          <p:spPr>
            <a:xfrm>
              <a:off x="4308185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5755985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</p:grpSp>
      <p:cxnSp>
        <p:nvCxnSpPr>
          <p:cNvPr id="33" name="Straight Connector 32"/>
          <p:cNvCxnSpPr/>
          <p:nvPr/>
        </p:nvCxnSpPr>
        <p:spPr>
          <a:xfrm flipV="1">
            <a:off x="3743587" y="1652756"/>
            <a:ext cx="3112943" cy="17558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43587" y="3873883"/>
            <a:ext cx="3112943" cy="24235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33400" y="5059532"/>
            <a:ext cx="3511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Firmware</a:t>
            </a:r>
            <a:r>
              <a:rPr lang="en-US" sz="2000" dirty="0" smtClean="0"/>
              <a:t> running on the microcontroller </a:t>
            </a:r>
            <a:r>
              <a:rPr lang="en-US" sz="2000" b="1" dirty="0" smtClean="0"/>
              <a:t>orchestrates</a:t>
            </a:r>
            <a:r>
              <a:rPr lang="en-US" sz="2000" dirty="0" smtClean="0"/>
              <a:t> the operation of each unit</a:t>
            </a:r>
            <a:endParaRPr lang="en-US" sz="2000" dirty="0"/>
          </a:p>
        </p:txBody>
      </p:sp>
      <p:sp>
        <p:nvSpPr>
          <p:cNvPr id="61" name="Rectangle 60"/>
          <p:cNvSpPr/>
          <p:nvPr/>
        </p:nvSpPr>
        <p:spPr>
          <a:xfrm>
            <a:off x="6856530" y="1652756"/>
            <a:ext cx="2078182" cy="46446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Rectangle 61"/>
          <p:cNvSpPr/>
          <p:nvPr/>
        </p:nvSpPr>
        <p:spPr>
          <a:xfrm>
            <a:off x="7047305" y="1994822"/>
            <a:ext cx="1700331" cy="1251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Microcontroller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047305" y="3402586"/>
            <a:ext cx="1700331" cy="5333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Memory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7047305" y="4092639"/>
            <a:ext cx="1700331" cy="5333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HW accelerators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7047305" y="4782692"/>
            <a:ext cx="1700331" cy="5333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7047305" y="5472744"/>
            <a:ext cx="1700331" cy="533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NoC</a:t>
            </a:r>
            <a:r>
              <a:rPr lang="en-US" sz="1600" dirty="0" smtClean="0"/>
              <a:t> interface</a:t>
            </a:r>
            <a:endParaRPr lang="en-US" sz="1600" dirty="0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70" name="Slide Number Placeholder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19378" y="1753471"/>
            <a:ext cx="3216307" cy="27821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Case: Example </a:t>
            </a:r>
            <a:r>
              <a:rPr lang="en-US" dirty="0" err="1" smtClean="0"/>
              <a:t>SoC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01485" y="1753471"/>
            <a:ext cx="3581401" cy="27821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979" y="1916294"/>
            <a:ext cx="6576283" cy="23622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3486" y="4197040"/>
            <a:ext cx="2286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8051 ILA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180090" y="4197040"/>
            <a:ext cx="2286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AES+SHA+XRAM ILA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" y="503007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Consists of components from OpenCores.org and </a:t>
            </a:r>
            <a:r>
              <a:rPr lang="en-US" dirty="0" err="1" smtClean="0"/>
              <a:t>OpenCrypto</a:t>
            </a:r>
            <a:r>
              <a:rPr lang="en-US" dirty="0" smtClean="0"/>
              <a:t>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Created two ILAs: 8051 core and AES+SHA+XRAM</a:t>
            </a:r>
          </a:p>
        </p:txBody>
      </p:sp>
    </p:spTree>
    <p:extLst>
      <p:ext uri="{BB962C8B-B14F-4D97-AF65-F5344CB8AC3E}">
        <p14:creationId xmlns:p14="http://schemas.microsoft.com/office/powerpoint/2010/main" val="376552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599" y="2676307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617720" y="2676307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446786" y="2676307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957056" y="3016486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41177" y="3016486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95375" y="3832914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60288" y="3356664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498608" y="3356664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520542" y="2676307"/>
            <a:ext cx="1223457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Golden Model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14933" y="3016486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46786" y="3852353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RTL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6520542" y="3852352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Checker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4" idx="2"/>
          </p:cNvCxnSpPr>
          <p:nvPr/>
        </p:nvCxnSpPr>
        <p:spPr>
          <a:xfrm>
            <a:off x="7132271" y="3356664"/>
            <a:ext cx="0" cy="49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 flipV="1">
            <a:off x="5914933" y="4192530"/>
            <a:ext cx="60560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2"/>
          </p:cNvCxnSpPr>
          <p:nvPr/>
        </p:nvCxnSpPr>
        <p:spPr>
          <a:xfrm flipV="1">
            <a:off x="7132270" y="4532709"/>
            <a:ext cx="1" cy="388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20542" y="4921486"/>
            <a:ext cx="1223457" cy="612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Refinement Relations</a:t>
            </a:r>
            <a:endParaRPr lang="en-US" sz="1400" dirty="0"/>
          </a:p>
        </p:txBody>
      </p:sp>
      <p:cxnSp>
        <p:nvCxnSpPr>
          <p:cNvPr id="22" name="Elbow Connector 21"/>
          <p:cNvCxnSpPr>
            <a:endCxn id="16" idx="2"/>
          </p:cNvCxnSpPr>
          <p:nvPr/>
        </p:nvCxnSpPr>
        <p:spPr>
          <a:xfrm rot="10800000" flipV="1">
            <a:off x="5180861" y="4192530"/>
            <a:ext cx="2563139" cy="340179"/>
          </a:xfrm>
          <a:prstGeom prst="bentConnector4">
            <a:avLst>
              <a:gd name="adj1" fmla="val -12736"/>
              <a:gd name="adj2" fmla="val 503199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6" idx="2"/>
          </p:cNvCxnSpPr>
          <p:nvPr/>
        </p:nvCxnSpPr>
        <p:spPr>
          <a:xfrm rot="10800000">
            <a:off x="1345328" y="3356665"/>
            <a:ext cx="3835532" cy="2520043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2"/>
          </p:cNvCxnSpPr>
          <p:nvPr/>
        </p:nvCxnSpPr>
        <p:spPr>
          <a:xfrm flipV="1">
            <a:off x="3229448" y="4513271"/>
            <a:ext cx="1" cy="13634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553200" y="1692511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FW verification</a:t>
            </a:r>
            <a:endParaRPr lang="en-US" sz="1400" dirty="0"/>
          </a:p>
        </p:txBody>
      </p:sp>
      <p:cxnSp>
        <p:nvCxnSpPr>
          <p:cNvPr id="26" name="Elbow Connector 25"/>
          <p:cNvCxnSpPr>
            <a:stCxn id="8" idx="0"/>
            <a:endCxn id="25" idx="1"/>
          </p:cNvCxnSpPr>
          <p:nvPr/>
        </p:nvCxnSpPr>
        <p:spPr>
          <a:xfrm rot="5400000" flipH="1" flipV="1">
            <a:off x="5545222" y="1668329"/>
            <a:ext cx="643617" cy="13723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617721" y="2082263"/>
            <a:ext cx="1223456" cy="457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Python library using Z3</a:t>
            </a:r>
            <a:endParaRPr lang="en-US" sz="1100" dirty="0"/>
          </a:p>
        </p:txBody>
      </p:sp>
      <p:sp>
        <p:nvSpPr>
          <p:cNvPr id="28" name="Rectangle 27"/>
          <p:cNvSpPr/>
          <p:nvPr/>
        </p:nvSpPr>
        <p:spPr>
          <a:xfrm>
            <a:off x="7769029" y="4003603"/>
            <a:ext cx="709045" cy="377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ABC</a:t>
            </a:r>
            <a:endParaRPr lang="en-US" sz="1100" dirty="0"/>
          </a:p>
        </p:txBody>
      </p:sp>
      <p:sp>
        <p:nvSpPr>
          <p:cNvPr id="29" name="Rectangle 28"/>
          <p:cNvSpPr/>
          <p:nvPr/>
        </p:nvSpPr>
        <p:spPr>
          <a:xfrm rot="16200000">
            <a:off x="5820828" y="4044053"/>
            <a:ext cx="709045" cy="2580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Yosys</a:t>
            </a:r>
            <a:endParaRPr lang="en-US" sz="1100" dirty="0"/>
          </a:p>
        </p:txBody>
      </p:sp>
      <p:sp>
        <p:nvSpPr>
          <p:cNvPr id="30" name="Rectangle 29"/>
          <p:cNvSpPr/>
          <p:nvPr/>
        </p:nvSpPr>
        <p:spPr>
          <a:xfrm rot="16200000">
            <a:off x="5619234" y="2832384"/>
            <a:ext cx="1112233" cy="28388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Python library</a:t>
            </a:r>
            <a:endParaRPr lang="en-US" sz="1100" dirty="0"/>
          </a:p>
        </p:txBody>
      </p:sp>
      <p:sp>
        <p:nvSpPr>
          <p:cNvPr id="31" name="Rectangle 30"/>
          <p:cNvSpPr/>
          <p:nvPr/>
        </p:nvSpPr>
        <p:spPr>
          <a:xfrm>
            <a:off x="6777748" y="3444651"/>
            <a:ext cx="709045" cy="2580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Yosys</a:t>
            </a:r>
            <a:endParaRPr lang="en-US" sz="1100" dirty="0"/>
          </a:p>
        </p:txBody>
      </p:sp>
      <p:sp>
        <p:nvSpPr>
          <p:cNvPr id="32" name="Rectangle 31"/>
          <p:cNvSpPr/>
          <p:nvPr/>
        </p:nvSpPr>
        <p:spPr>
          <a:xfrm>
            <a:off x="2495375" y="4724400"/>
            <a:ext cx="1468148" cy="377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i8051sim </a:t>
            </a:r>
          </a:p>
          <a:p>
            <a:pPr algn="ctr"/>
            <a:r>
              <a:rPr lang="en-US" sz="1100" dirty="0" smtClean="0"/>
              <a:t>[UC Riverside]</a:t>
            </a:r>
            <a:endParaRPr lang="en-US" sz="1100" dirty="0"/>
          </a:p>
        </p:txBody>
      </p:sp>
      <p:sp>
        <p:nvSpPr>
          <p:cNvPr id="33" name="Rectangle 32"/>
          <p:cNvSpPr/>
          <p:nvPr/>
        </p:nvSpPr>
        <p:spPr>
          <a:xfrm>
            <a:off x="2495375" y="5129220"/>
            <a:ext cx="1468148" cy="4572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Python simulator for AES+SHA+XRAM</a:t>
            </a:r>
            <a:endParaRPr lang="en-US" sz="1100" dirty="0"/>
          </a:p>
        </p:txBody>
      </p:sp>
      <p:sp>
        <p:nvSpPr>
          <p:cNvPr id="34" name="Rectangle 33"/>
          <p:cNvSpPr/>
          <p:nvPr/>
        </p:nvSpPr>
        <p:spPr>
          <a:xfrm>
            <a:off x="4440665" y="4727549"/>
            <a:ext cx="1468148" cy="3778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OpenCores.org </a:t>
            </a:r>
            <a:r>
              <a:rPr lang="en-US" sz="1100" dirty="0" err="1" smtClean="0"/>
              <a:t>OpenCrypto</a:t>
            </a:r>
            <a:endParaRPr lang="en-US" sz="1100" dirty="0"/>
          </a:p>
        </p:txBody>
      </p:sp>
      <p:sp>
        <p:nvSpPr>
          <p:cNvPr id="35" name="Rectangle 34"/>
          <p:cNvSpPr/>
          <p:nvPr/>
        </p:nvSpPr>
        <p:spPr>
          <a:xfrm>
            <a:off x="381000" y="6191062"/>
            <a:ext cx="352599" cy="2747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876983" y="6143774"/>
            <a:ext cx="3788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Tools/components developed by us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860736" y="6191062"/>
            <a:ext cx="352599" cy="2747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5283304" y="6143774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Existing* tools and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1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Synthesis Results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3750888" y="1601611"/>
            <a:ext cx="3236145" cy="1463656"/>
          </a:xfrm>
          <a:custGeom>
            <a:avLst/>
            <a:gdLst>
              <a:gd name="connsiteX0" fmla="*/ 0 w 3236145"/>
              <a:gd name="connsiteY0" fmla="*/ 0 h 1463656"/>
              <a:gd name="connsiteX1" fmla="*/ 3236145 w 3236145"/>
              <a:gd name="connsiteY1" fmla="*/ 0 h 1463656"/>
              <a:gd name="connsiteX2" fmla="*/ 3236145 w 3236145"/>
              <a:gd name="connsiteY2" fmla="*/ 1463656 h 1463656"/>
              <a:gd name="connsiteX3" fmla="*/ 0 w 3236145"/>
              <a:gd name="connsiteY3" fmla="*/ 1463656 h 1463656"/>
              <a:gd name="connsiteX4" fmla="*/ 0 w 3236145"/>
              <a:gd name="connsiteY4" fmla="*/ 0 h 146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6145" h="1463656">
                <a:moveTo>
                  <a:pt x="0" y="0"/>
                </a:moveTo>
                <a:lnTo>
                  <a:pt x="3236145" y="0"/>
                </a:lnTo>
                <a:lnTo>
                  <a:pt x="3236145" y="1463656"/>
                </a:lnTo>
                <a:lnTo>
                  <a:pt x="0" y="14636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Templates are fairly easy to write: several hundred LoC</a:t>
            </a:r>
            <a:endParaRPr lang="en-US" sz="2400" kern="1200" dirty="0"/>
          </a:p>
        </p:txBody>
      </p:sp>
      <p:sp>
        <p:nvSpPr>
          <p:cNvPr id="13" name="Rectangle 12"/>
          <p:cNvSpPr/>
          <p:nvPr/>
        </p:nvSpPr>
        <p:spPr>
          <a:xfrm>
            <a:off x="2156966" y="1601611"/>
            <a:ext cx="1449020" cy="1463656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2156966" y="3306771"/>
            <a:ext cx="3236145" cy="1463656"/>
          </a:xfrm>
          <a:custGeom>
            <a:avLst/>
            <a:gdLst>
              <a:gd name="connsiteX0" fmla="*/ 0 w 3236145"/>
              <a:gd name="connsiteY0" fmla="*/ 0 h 1463656"/>
              <a:gd name="connsiteX1" fmla="*/ 3236145 w 3236145"/>
              <a:gd name="connsiteY1" fmla="*/ 0 h 1463656"/>
              <a:gd name="connsiteX2" fmla="*/ 3236145 w 3236145"/>
              <a:gd name="connsiteY2" fmla="*/ 1463656 h 1463656"/>
              <a:gd name="connsiteX3" fmla="*/ 0 w 3236145"/>
              <a:gd name="connsiteY3" fmla="*/ 1463656 h 1463656"/>
              <a:gd name="connsiteX4" fmla="*/ 0 w 3236145"/>
              <a:gd name="connsiteY4" fmla="*/ 0 h 146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6145" h="1463656">
                <a:moveTo>
                  <a:pt x="0" y="0"/>
                </a:moveTo>
                <a:lnTo>
                  <a:pt x="3236145" y="0"/>
                </a:lnTo>
                <a:lnTo>
                  <a:pt x="3236145" y="1463656"/>
                </a:lnTo>
                <a:lnTo>
                  <a:pt x="0" y="14636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Synthesis usually done in tens of seconds; worst case is a few hours</a:t>
            </a:r>
            <a:endParaRPr lang="en-US" sz="2400" kern="1200" dirty="0"/>
          </a:p>
        </p:txBody>
      </p:sp>
      <p:sp>
        <p:nvSpPr>
          <p:cNvPr id="15" name="Rectangle 14"/>
          <p:cNvSpPr/>
          <p:nvPr/>
        </p:nvSpPr>
        <p:spPr>
          <a:xfrm>
            <a:off x="5538013" y="3306771"/>
            <a:ext cx="1449020" cy="146365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3750888" y="5011931"/>
            <a:ext cx="3236145" cy="1463656"/>
          </a:xfrm>
          <a:custGeom>
            <a:avLst/>
            <a:gdLst>
              <a:gd name="connsiteX0" fmla="*/ 0 w 3236145"/>
              <a:gd name="connsiteY0" fmla="*/ 0 h 1463656"/>
              <a:gd name="connsiteX1" fmla="*/ 3236145 w 3236145"/>
              <a:gd name="connsiteY1" fmla="*/ 0 h 1463656"/>
              <a:gd name="connsiteX2" fmla="*/ 3236145 w 3236145"/>
              <a:gd name="connsiteY2" fmla="*/ 1463656 h 1463656"/>
              <a:gd name="connsiteX3" fmla="*/ 0 w 3236145"/>
              <a:gd name="connsiteY3" fmla="*/ 1463656 h 1463656"/>
              <a:gd name="connsiteX4" fmla="*/ 0 w 3236145"/>
              <a:gd name="connsiteY4" fmla="*/ 0 h 146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6145" h="1463656">
                <a:moveTo>
                  <a:pt x="0" y="0"/>
                </a:moveTo>
                <a:lnTo>
                  <a:pt x="3236145" y="0"/>
                </a:lnTo>
                <a:lnTo>
                  <a:pt x="3236145" y="1463656"/>
                </a:lnTo>
                <a:lnTo>
                  <a:pt x="0" y="146365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/>
              <a:t>Helps validate simulator: 6 bugs were found</a:t>
            </a:r>
            <a:endParaRPr lang="en-US" sz="2400" kern="1200" dirty="0"/>
          </a:p>
        </p:txBody>
      </p:sp>
      <p:sp>
        <p:nvSpPr>
          <p:cNvPr id="17" name="Rectangle 16"/>
          <p:cNvSpPr/>
          <p:nvPr/>
        </p:nvSpPr>
        <p:spPr>
          <a:xfrm>
            <a:off x="2156966" y="5011931"/>
            <a:ext cx="1449020" cy="1463656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6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Verification 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28904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5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599" y="2194244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617720" y="2194244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446786" y="2194244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957056" y="2534423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41177" y="2534423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95375" y="3350851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6028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498608" y="2874601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520542" y="2194244"/>
            <a:ext cx="1223457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Golden Model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914933" y="2534423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46786" y="3370290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RTL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6520542" y="3370289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Checker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4" idx="2"/>
          </p:cNvCxnSpPr>
          <p:nvPr/>
        </p:nvCxnSpPr>
        <p:spPr>
          <a:xfrm>
            <a:off x="7132271" y="2874601"/>
            <a:ext cx="0" cy="49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 flipV="1">
            <a:off x="5914933" y="3710467"/>
            <a:ext cx="60560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2"/>
          </p:cNvCxnSpPr>
          <p:nvPr/>
        </p:nvCxnSpPr>
        <p:spPr>
          <a:xfrm flipV="1">
            <a:off x="7132270" y="4050646"/>
            <a:ext cx="1" cy="388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520542" y="4439423"/>
            <a:ext cx="1223457" cy="612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Refinement Relations</a:t>
            </a:r>
            <a:endParaRPr lang="en-US" sz="1400" dirty="0"/>
          </a:p>
        </p:txBody>
      </p:sp>
      <p:cxnSp>
        <p:nvCxnSpPr>
          <p:cNvPr id="22" name="Elbow Connector 21"/>
          <p:cNvCxnSpPr>
            <a:endCxn id="16" idx="2"/>
          </p:cNvCxnSpPr>
          <p:nvPr/>
        </p:nvCxnSpPr>
        <p:spPr>
          <a:xfrm rot="10800000" flipV="1">
            <a:off x="5180861" y="3710467"/>
            <a:ext cx="2563139" cy="340179"/>
          </a:xfrm>
          <a:prstGeom prst="bentConnector4">
            <a:avLst>
              <a:gd name="adj1" fmla="val -12736"/>
              <a:gd name="adj2" fmla="val 503199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6" idx="2"/>
          </p:cNvCxnSpPr>
          <p:nvPr/>
        </p:nvCxnSpPr>
        <p:spPr>
          <a:xfrm rot="10800000">
            <a:off x="1345328" y="2874602"/>
            <a:ext cx="3835532" cy="2520043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1" idx="2"/>
          </p:cNvCxnSpPr>
          <p:nvPr/>
        </p:nvCxnSpPr>
        <p:spPr>
          <a:xfrm flipV="1">
            <a:off x="3229448" y="4031208"/>
            <a:ext cx="1" cy="13634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553200" y="1210448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FW verification</a:t>
            </a:r>
            <a:endParaRPr lang="en-US" sz="1400" dirty="0"/>
          </a:p>
        </p:txBody>
      </p:sp>
      <p:cxnSp>
        <p:nvCxnSpPr>
          <p:cNvPr id="27" name="Elbow Connector 26"/>
          <p:cNvCxnSpPr>
            <a:stCxn id="8" idx="0"/>
            <a:endCxn id="26" idx="1"/>
          </p:cNvCxnSpPr>
          <p:nvPr/>
        </p:nvCxnSpPr>
        <p:spPr>
          <a:xfrm rot="5400000" flipH="1" flipV="1">
            <a:off x="5545222" y="1186266"/>
            <a:ext cx="643617" cy="13723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8053" y="5671414"/>
            <a:ext cx="309571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Found many non-trivial bugs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672059" y="5668854"/>
            <a:ext cx="493827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Can build complete ILA with manageable effort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142992" y="6114849"/>
            <a:ext cx="24673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Can be proven correct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45379" y="1524000"/>
            <a:ext cx="6674621" cy="46907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indent="0" algn="ctr">
              <a:buNone/>
            </a:pPr>
            <a:r>
              <a:rPr lang="en-US" sz="2400" dirty="0">
                <a:hlinkClick r:id="rId2"/>
              </a:rPr>
              <a:t>https://bitbucket.org/spramod/fmcad-15-soc-ila</a:t>
            </a:r>
            <a:r>
              <a:rPr lang="en-US" sz="2400" dirty="0"/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8053" y="6109880"/>
            <a:ext cx="546688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Applied on commercial </a:t>
            </a:r>
            <a:r>
              <a:rPr lang="en-US" dirty="0" err="1" smtClean="0"/>
              <a:t>SoCs</a:t>
            </a:r>
            <a:r>
              <a:rPr lang="en-US" dirty="0" smtClean="0"/>
              <a:t> with promising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8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40" grpId="0" animBg="1"/>
      <p:bldP spid="48" grpId="0" animBg="1"/>
      <p:bldP spid="59" grpId="0" animBg="1"/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Backup Slides</a:t>
            </a:r>
            <a:endParaRPr lang="en-US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8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mg.directindustry.es/images_di/photo-g/system-on-chip-34220-52991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083" y="624044"/>
            <a:ext cx="2107997" cy="1585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Methodology for Synthesizing Instruction-Level Abstractions for </a:t>
            </a:r>
            <a:r>
              <a:rPr lang="en-US" dirty="0" err="1" smtClean="0"/>
              <a:t>SoC</a:t>
            </a:r>
            <a:r>
              <a:rPr lang="en-US" dirty="0" smtClean="0"/>
              <a:t> verification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we have shown: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Methodology can find real bugs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Helps define precise and complete semantics for HW behavior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Prove that the ILA matches the HW behavior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All with a manageable amount of effort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Has been applied on commercial designs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Found bugs there too!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Lots more details in the paper!</a:t>
            </a:r>
          </a:p>
          <a:p>
            <a:pPr lvl="1">
              <a:buFont typeface="Arial" panose="020B0604020202020204" pitchFamily="34" charset="0"/>
              <a:buChar char="−"/>
            </a:pPr>
            <a:endParaRPr lang="en-US" dirty="0"/>
          </a:p>
          <a:p>
            <a:pPr marL="274320" lvl="1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bitbucket.org/spramod/fmcad-15-soc-ila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9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Synthesis Results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Synthesis parameter is the </a:t>
            </a:r>
            <a:r>
              <a:rPr lang="en-US" dirty="0" err="1" smtClean="0"/>
              <a:t>opcode</a:t>
            </a:r>
            <a:r>
              <a:rPr lang="en-US" dirty="0" smtClean="0"/>
              <a:t> (# of </a:t>
            </a:r>
            <a:r>
              <a:rPr lang="en-US" dirty="0" err="1" smtClean="0"/>
              <a:t>opcodes</a:t>
            </a:r>
            <a:r>
              <a:rPr lang="en-US" dirty="0" smtClean="0"/>
              <a:t> = 256)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95400" y="28194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3208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 (kB)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Template ILA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kB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C++ simulator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r>
                        <a:rPr lang="en-US" baseline="0" dirty="0" smtClean="0"/>
                        <a:t> kB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Behavioral</a:t>
                      </a:r>
                      <a:r>
                        <a:rPr lang="en-US" baseline="0" dirty="0" smtClean="0"/>
                        <a:t> Verilog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~9600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360 kB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4495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Size of the Template ILA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966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Synthesis Results (2/3)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71600" y="1524000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600200"/>
                <a:gridCol w="1752600"/>
              </a:tblGrid>
              <a:tr h="2692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Avg</a:t>
                      </a:r>
                      <a:r>
                        <a:rPr lang="en-US" sz="1400" baseline="0" dirty="0" smtClean="0"/>
                        <a:t> Time (s)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</a:t>
                      </a:r>
                      <a:r>
                        <a:rPr lang="en-US" sz="1400" baseline="0" dirty="0" smtClean="0"/>
                        <a:t> Time (s)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8.5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5.1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DPH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5.0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DPL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4.4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1245.7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14043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3.8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4.6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141.2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PSW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15.9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5.0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XRAM/</a:t>
                      </a:r>
                      <a:r>
                        <a:rPr lang="en-US" sz="1400" dirty="0" err="1" smtClean="0"/>
                        <a:t>addr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</a:t>
                      </a:r>
                      <a:endParaRPr lang="en-US" sz="14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XRAM/</a:t>
                      </a:r>
                      <a:r>
                        <a:rPr lang="en-US" sz="1400" dirty="0" err="1" smtClean="0"/>
                        <a:t>dataout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62484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Synthesis times for each </a:t>
            </a:r>
            <a:r>
              <a:rPr lang="en-US" b="1" dirty="0" err="1" smtClean="0"/>
              <a:t>opcode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00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Synthesis Results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Synthesis detects bugs if simulations results inconsistent with the family of functions defined by template ILA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Found 5 bugs in the simulator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657600"/>
            <a:ext cx="800100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dirty="0" smtClean="0"/>
              <a:t>Signed/unsigned confusion in C++ [CJNE, DIV, DA]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RAM[RAM[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]]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RAM</a:t>
            </a:r>
            <a:r>
              <a:rPr lang="en-US" dirty="0" smtClean="0"/>
              <a:t> is a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signed char</a:t>
            </a:r>
            <a:r>
              <a:rPr lang="en-US" dirty="0" smtClean="0"/>
              <a:t> array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tempAdd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RAM[ACC] + 0x60</a:t>
            </a:r>
            <a:r>
              <a:rPr lang="en-US" dirty="0" smtClean="0"/>
              <a:t>: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tempAdd</a:t>
            </a:r>
            <a:r>
              <a:rPr lang="en-US" dirty="0" smtClean="0"/>
              <a:t> is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short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Typo in AJMP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DIV/0 definition was incorrect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Methodology forces us to </a:t>
            </a:r>
            <a:r>
              <a:rPr lang="en-US" b="1" i="1" dirty="0" smtClean="0"/>
              <a:t>precisely define</a:t>
            </a:r>
            <a:r>
              <a:rPr lang="en-US" b="1" dirty="0" smtClean="0"/>
              <a:t> </a:t>
            </a:r>
            <a:r>
              <a:rPr lang="en-US" dirty="0" smtClean="0"/>
              <a:t>the semantics for each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2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28600" y="1652756"/>
            <a:ext cx="5867400" cy="4644687"/>
          </a:xfrm>
          <a:prstGeom prst="roundRect">
            <a:avLst>
              <a:gd name="adj" fmla="val 6836"/>
            </a:avLst>
          </a:prstGeom>
          <a:solidFill>
            <a:schemeClr val="tx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2033756"/>
            <a:ext cx="2286000" cy="3276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ILA?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3143" y="2186156"/>
            <a:ext cx="1905000" cy="533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</a:t>
            </a:r>
            <a:r>
              <a:rPr lang="en-US" dirty="0" smtClean="0"/>
              <a:t>C registers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3143" y="2973556"/>
            <a:ext cx="1905000" cy="533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3143" y="3760956"/>
            <a:ext cx="1905000" cy="533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 Seq.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97086" y="1881356"/>
            <a:ext cx="1920240" cy="457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AES mem range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97086" y="2338556"/>
            <a:ext cx="192024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RSA mem range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897086" y="2795756"/>
            <a:ext cx="192024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 mem range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97086" y="3240256"/>
            <a:ext cx="1920240" cy="457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897086" y="3710156"/>
            <a:ext cx="192024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Interconnect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97086" y="4167356"/>
            <a:ext cx="1920240" cy="18288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Memory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53143" y="4548356"/>
            <a:ext cx="1905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558143" y="1881356"/>
            <a:ext cx="1328057" cy="2667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58143" y="5081756"/>
            <a:ext cx="1328057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856530" y="1652756"/>
            <a:ext cx="2078182" cy="46446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Rectangle 44"/>
          <p:cNvSpPr/>
          <p:nvPr/>
        </p:nvSpPr>
        <p:spPr>
          <a:xfrm>
            <a:off x="7047305" y="1994822"/>
            <a:ext cx="1700331" cy="1251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dk1"/>
                </a:solidFill>
              </a:rPr>
              <a:t>Microcontroller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047305" y="3402586"/>
            <a:ext cx="1700331" cy="53339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Memory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7047305" y="4092639"/>
            <a:ext cx="1700331" cy="5333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HW accelerators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7047305" y="4782692"/>
            <a:ext cx="1700331" cy="53339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7047305" y="5472744"/>
            <a:ext cx="1700331" cy="5333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NoC</a:t>
            </a:r>
            <a:r>
              <a:rPr lang="en-US" sz="1600" dirty="0" smtClean="0"/>
              <a:t> interface</a:t>
            </a:r>
            <a:endParaRPr lang="en-US" sz="1600" dirty="0"/>
          </a:p>
        </p:txBody>
      </p:sp>
      <p:sp>
        <p:nvSpPr>
          <p:cNvPr id="50" name="Equal 49"/>
          <p:cNvSpPr/>
          <p:nvPr/>
        </p:nvSpPr>
        <p:spPr>
          <a:xfrm>
            <a:off x="6248400" y="3760956"/>
            <a:ext cx="381000" cy="406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15686" y="5538956"/>
            <a:ext cx="304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FW uses memory-mapped I/O to monitor/control HW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8960" y="6426199"/>
            <a:ext cx="7190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Insight: Treat MMIO reads/writes as part of an </a:t>
            </a:r>
            <a:r>
              <a:rPr lang="en-US" b="1" dirty="0" smtClean="0"/>
              <a:t>extended ISA </a:t>
            </a:r>
            <a:r>
              <a:rPr lang="en-US" dirty="0" smtClean="0"/>
              <a:t>aka </a:t>
            </a:r>
            <a:r>
              <a:rPr lang="en-US" b="1" dirty="0" smtClean="0"/>
              <a:t>ILA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22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Initial Verification Setup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200400"/>
            <a:ext cx="268674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Golden model only “executes” when </a:t>
            </a:r>
            <a:r>
              <a:rPr lang="en-US" sz="1400" dirty="0" err="1" smtClean="0">
                <a:solidFill>
                  <a:schemeClr val="tx2"/>
                </a:solidFill>
                <a:cs typeface="Neo Sans Intel"/>
              </a:rPr>
              <a:t>inst_finished</a:t>
            </a:r>
            <a:r>
              <a:rPr lang="en-US" sz="1400" dirty="0" smtClean="0">
                <a:solidFill>
                  <a:schemeClr val="tx2"/>
                </a:solidFill>
                <a:cs typeface="Neo Sans Intel"/>
              </a:rPr>
              <a:t>=1</a:t>
            </a:r>
          </a:p>
          <a:p>
            <a:endParaRPr lang="en-US" sz="1000" dirty="0">
              <a:solidFill>
                <a:schemeClr val="tx2"/>
              </a:solidFill>
              <a:cs typeface="Neo Sans Intel"/>
            </a:endParaRPr>
          </a:p>
          <a:p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1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inst_finished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ACC = … 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PC = …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R0 = …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sz="10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1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do nothing</a:t>
            </a:r>
          </a:p>
          <a:p>
            <a:r>
              <a:rPr lang="en-US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5537" y="4817059"/>
            <a:ext cx="81172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cs typeface="Consolas" panose="020B0609020204030204" pitchFamily="49" charset="0"/>
              </a:rPr>
              <a:t>Properties in the following form:</a:t>
            </a:r>
          </a:p>
          <a:p>
            <a:endParaRPr lang="en-US" sz="1400" dirty="0" smtClean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 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inst_finished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=&gt; 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gm.ACC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oc8051.ACC) 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G 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inst_finished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=&gt; (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gm.R0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oc8051.R1) )</a:t>
            </a:r>
          </a:p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3836" y="3436456"/>
            <a:ext cx="1593602" cy="457200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8051 </a:t>
            </a:r>
            <a:r>
              <a:rPr lang="en-US" sz="1200" dirty="0" smtClean="0"/>
              <a:t>Verilog Golden </a:t>
            </a:r>
            <a:r>
              <a:rPr lang="en-US" sz="1200" dirty="0"/>
              <a:t>Model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43836" y="4108924"/>
            <a:ext cx="159360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oc8051 RTL</a:t>
            </a:r>
            <a:endParaRPr lang="en-US" sz="1200" dirty="0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3137438" y="3665056"/>
            <a:ext cx="412681" cy="2286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3"/>
          </p:cNvCxnSpPr>
          <p:nvPr/>
        </p:nvCxnSpPr>
        <p:spPr>
          <a:xfrm flipV="1">
            <a:off x="3137438" y="4108924"/>
            <a:ext cx="412681" cy="2286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71638" y="3743637"/>
            <a:ext cx="597724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ROM</a:t>
            </a:r>
            <a:endParaRPr lang="en-US" sz="1200" dirty="0"/>
          </a:p>
        </p:txBody>
      </p:sp>
      <p:cxnSp>
        <p:nvCxnSpPr>
          <p:cNvPr id="14" name="Elbow Connector 13"/>
          <p:cNvCxnSpPr>
            <a:stCxn id="13" idx="3"/>
            <a:endCxn id="9" idx="1"/>
          </p:cNvCxnSpPr>
          <p:nvPr/>
        </p:nvCxnSpPr>
        <p:spPr>
          <a:xfrm flipV="1">
            <a:off x="1069362" y="3665056"/>
            <a:ext cx="474474" cy="307181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3" idx="3"/>
            <a:endCxn id="10" idx="1"/>
          </p:cNvCxnSpPr>
          <p:nvPr/>
        </p:nvCxnSpPr>
        <p:spPr>
          <a:xfrm>
            <a:off x="1069362" y="3972237"/>
            <a:ext cx="474474" cy="365287"/>
          </a:xfrm>
          <a:prstGeom prst="bentConnector3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9" idx="2"/>
          </p:cNvCxnSpPr>
          <p:nvPr/>
        </p:nvCxnSpPr>
        <p:spPr>
          <a:xfrm flipV="1">
            <a:off x="2340637" y="3893656"/>
            <a:ext cx="0" cy="21526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70558" y="3876035"/>
            <a:ext cx="9268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2"/>
                </a:solidFill>
                <a:cs typeface="Neo Sans Intel"/>
              </a:rPr>
              <a:t>inst_finished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50119" y="3765584"/>
            <a:ext cx="345366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=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3895485" y="3972237"/>
            <a:ext cx="193842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4241727" y="3272397"/>
            <a:ext cx="192966" cy="1402080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Alternate Process 20"/>
          <p:cNvSpPr/>
          <p:nvPr/>
        </p:nvSpPr>
        <p:spPr>
          <a:xfrm>
            <a:off x="4602850" y="3784877"/>
            <a:ext cx="936132" cy="37472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Model Checker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1799221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Automatically generated Verilog golden model from ILA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ROM is non-deterministically initialized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RAM size was reduced from 256b to 16b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5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Initial Verification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 RTL bugs were found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AJMP: PC used in target </a:t>
            </a:r>
            <a:r>
              <a:rPr lang="en-US" dirty="0" err="1" smtClean="0"/>
              <a:t>addr</a:t>
            </a:r>
            <a:r>
              <a:rPr lang="en-US" dirty="0" smtClean="0"/>
              <a:t> </a:t>
            </a:r>
            <a:r>
              <a:rPr lang="en-US" dirty="0" err="1" smtClean="0"/>
              <a:t>calc</a:t>
            </a:r>
            <a:r>
              <a:rPr lang="en-US" dirty="0" smtClean="0"/>
              <a:t> was a few bytes ahead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smtClean="0"/>
              <a:t>Decoding bugs in </a:t>
            </a:r>
            <a:r>
              <a:rPr lang="en-US" dirty="0" smtClean="0"/>
              <a:t>JB/JBC/JNB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Undefined SFR addresses return last read value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Back-to-back reads of same SFR addressed in different ways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66800" y="3730128"/>
            <a:ext cx="5105400" cy="990600"/>
            <a:chOff x="381000" y="3962400"/>
            <a:chExt cx="5105400" cy="990600"/>
          </a:xfrm>
        </p:grpSpPr>
        <p:sp>
          <p:nvSpPr>
            <p:cNvPr id="6" name="Rectangle 5"/>
            <p:cNvSpPr/>
            <p:nvPr/>
          </p:nvSpPr>
          <p:spPr>
            <a:xfrm>
              <a:off x="381000" y="3962400"/>
              <a:ext cx="5105400" cy="990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SETB 	0xD7</a:t>
              </a:r>
            </a:p>
            <a:p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CPL 	C</a:t>
              </a:r>
            </a:p>
            <a:p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ADDC	A, B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057400" y="4191000"/>
              <a:ext cx="76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900491" y="4006334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Set carry flag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2057400" y="4463534"/>
              <a:ext cx="76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900491" y="4278868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Complement carry flag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2057400" y="4768334"/>
              <a:ext cx="762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900491" y="4583668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 carry flag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5105400"/>
            <a:ext cx="76962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Reached BMC bound of 17 cycles in 5 hours</a:t>
            </a:r>
          </a:p>
          <a:p>
            <a:r>
              <a:rPr lang="en-US" sz="2400" dirty="0" smtClean="0"/>
              <a:t>17 cycles is about 5-6 instructions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107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More Scalable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compositional reasoning [McMillan 2001]</a:t>
            </a:r>
          </a:p>
          <a:p>
            <a:pPr marL="0" indent="0">
              <a:buNone/>
            </a:pPr>
            <a:r>
              <a:rPr lang="en-US" dirty="0" smtClean="0"/>
              <a:t>Generate a golden model for each </a:t>
            </a:r>
            <a:r>
              <a:rPr lang="en-US" dirty="0" err="1" smtClean="0"/>
              <a:t>opcode</a:t>
            </a:r>
            <a:r>
              <a:rPr lang="en-US" dirty="0" smtClean="0"/>
              <a:t> (256 models)</a:t>
            </a:r>
          </a:p>
          <a:p>
            <a:pPr marL="0" indent="0">
              <a:buNone/>
            </a:pPr>
            <a:r>
              <a:rPr lang="en-US" dirty="0" smtClean="0"/>
              <a:t>Implementation of other </a:t>
            </a:r>
            <a:r>
              <a:rPr lang="en-US" dirty="0" err="1" smtClean="0"/>
              <a:t>opcodes</a:t>
            </a:r>
            <a:r>
              <a:rPr lang="en-US" dirty="0" smtClean="0"/>
              <a:t> is abstracted away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04" y="3319396"/>
            <a:ext cx="6813744" cy="253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3923" y="3302782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2"/>
                </a:solidFill>
                <a:cs typeface="Neo Sans Intel"/>
              </a:rPr>
              <a:t>clk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923" y="3648088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2"/>
                </a:solidFill>
                <a:cs typeface="Neo Sans Intel"/>
              </a:rPr>
              <a:t>acc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923" y="3975008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923" y="4270177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P0</a:t>
            </a:r>
          </a:p>
        </p:txBody>
      </p:sp>
      <p:sp>
        <p:nvSpPr>
          <p:cNvPr id="11" name="Hexagon 10"/>
          <p:cNvSpPr/>
          <p:nvPr/>
        </p:nvSpPr>
        <p:spPr>
          <a:xfrm>
            <a:off x="1102404" y="3648088"/>
            <a:ext cx="992063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2094467" y="3648088"/>
            <a:ext cx="2446020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1102403" y="3969052"/>
            <a:ext cx="1982664" cy="252177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3085067" y="3969052"/>
            <a:ext cx="992063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4075668" y="3969052"/>
            <a:ext cx="464819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1102403" y="4267200"/>
            <a:ext cx="2446020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3548423" y="4267200"/>
            <a:ext cx="992063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Elbow Connector 17"/>
          <p:cNvCxnSpPr>
            <a:endCxn id="6" idx="0"/>
          </p:cNvCxnSpPr>
          <p:nvPr/>
        </p:nvCxnSpPr>
        <p:spPr>
          <a:xfrm>
            <a:off x="4167107" y="3089789"/>
            <a:ext cx="342169" cy="229607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74326" y="3038905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opcode=05</a:t>
            </a: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4563346" y="3162016"/>
            <a:ext cx="21098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5625841" y="3162015"/>
            <a:ext cx="263386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0800000" flipV="1">
            <a:off x="5950188" y="3106402"/>
            <a:ext cx="212185" cy="212993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50188" y="3648088"/>
            <a:ext cx="1251283" cy="865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State Must Match Again</a:t>
            </a:r>
            <a:endParaRPr lang="en-US" sz="1400" dirty="0"/>
          </a:p>
        </p:txBody>
      </p:sp>
      <p:sp>
        <p:nvSpPr>
          <p:cNvPr id="24" name="Content Placeholder 3"/>
          <p:cNvSpPr txBox="1">
            <a:spLocks/>
          </p:cNvSpPr>
          <p:nvPr/>
        </p:nvSpPr>
        <p:spPr>
          <a:xfrm>
            <a:off x="493923" y="4745356"/>
            <a:ext cx="8228012" cy="170307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Pick a certain point in time</a:t>
            </a:r>
          </a:p>
          <a:p>
            <a:r>
              <a:rPr lang="en-US" dirty="0" smtClean="0"/>
              <a:t>Suppose all instructions have been executed correctly until this point</a:t>
            </a:r>
          </a:p>
          <a:p>
            <a:r>
              <a:rPr lang="en-US" dirty="0" smtClean="0"/>
              <a:t>And now we receive </a:t>
            </a:r>
            <a:r>
              <a:rPr lang="en-US" dirty="0" err="1" smtClean="0"/>
              <a:t>opcode</a:t>
            </a:r>
            <a:r>
              <a:rPr lang="en-US" dirty="0" smtClean="0"/>
              <a:t> = 05</a:t>
            </a:r>
          </a:p>
          <a:p>
            <a:r>
              <a:rPr lang="en-US" dirty="0" smtClean="0"/>
              <a:t>Will this </a:t>
            </a:r>
            <a:r>
              <a:rPr lang="en-US" dirty="0" err="1" smtClean="0"/>
              <a:t>opcode</a:t>
            </a:r>
            <a:r>
              <a:rPr lang="en-US" dirty="0" smtClean="0"/>
              <a:t> be executed correctly?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 make this argument for every </a:t>
            </a:r>
            <a:r>
              <a:rPr lang="en-US" dirty="0" err="1" smtClean="0">
                <a:solidFill>
                  <a:srgbClr val="C00000"/>
                </a:solidFill>
              </a:rPr>
              <a:t>opcode</a:t>
            </a:r>
            <a:r>
              <a:rPr lang="en-US" dirty="0" smtClean="0">
                <a:solidFill>
                  <a:srgbClr val="C00000"/>
                </a:solidFill>
              </a:rPr>
              <a:t> and every state element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39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More Scalable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compositional reasoning [McMillan 2001]</a:t>
            </a:r>
          </a:p>
          <a:p>
            <a:pPr marL="0" indent="0">
              <a:buNone/>
            </a:pPr>
            <a:r>
              <a:rPr lang="en-US" dirty="0" smtClean="0"/>
              <a:t>Generate a golden model for each </a:t>
            </a:r>
            <a:r>
              <a:rPr lang="en-US" dirty="0" err="1" smtClean="0"/>
              <a:t>opcode</a:t>
            </a:r>
            <a:r>
              <a:rPr lang="en-US" dirty="0" smtClean="0"/>
              <a:t> (256 models)</a:t>
            </a:r>
          </a:p>
          <a:p>
            <a:pPr marL="0" indent="0">
              <a:buNone/>
            </a:pPr>
            <a:r>
              <a:rPr lang="en-US" dirty="0" smtClean="0"/>
              <a:t>Implementation of other </a:t>
            </a:r>
            <a:r>
              <a:rPr lang="en-US" dirty="0" err="1" smtClean="0"/>
              <a:t>opcodes</a:t>
            </a:r>
            <a:r>
              <a:rPr lang="en-US" dirty="0" smtClean="0"/>
              <a:t> is abstracted away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04" y="3319396"/>
            <a:ext cx="6813744" cy="2539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3923" y="3302782"/>
            <a:ext cx="3497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2"/>
                </a:solidFill>
                <a:cs typeface="Neo Sans Intel"/>
              </a:rPr>
              <a:t>clk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923" y="3648088"/>
            <a:ext cx="3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chemeClr val="tx2"/>
                </a:solidFill>
                <a:cs typeface="Neo Sans Intel"/>
              </a:rPr>
              <a:t>acc</a:t>
            </a:r>
            <a:endParaRPr lang="en-US" sz="1000" dirty="0" smtClean="0">
              <a:solidFill>
                <a:schemeClr val="tx2"/>
              </a:solidFill>
              <a:cs typeface="Neo Sans Inte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923" y="3975008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923" y="4270177"/>
            <a:ext cx="340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P0</a:t>
            </a:r>
          </a:p>
        </p:txBody>
      </p:sp>
      <p:sp>
        <p:nvSpPr>
          <p:cNvPr id="11" name="Hexagon 10"/>
          <p:cNvSpPr/>
          <p:nvPr/>
        </p:nvSpPr>
        <p:spPr>
          <a:xfrm>
            <a:off x="1102404" y="3648088"/>
            <a:ext cx="992063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2094467" y="3648088"/>
            <a:ext cx="2446020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1102403" y="3969052"/>
            <a:ext cx="1982664" cy="252177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3085067" y="3969052"/>
            <a:ext cx="992063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4075668" y="3969052"/>
            <a:ext cx="464819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1102403" y="4267200"/>
            <a:ext cx="2446020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3548423" y="4267200"/>
            <a:ext cx="992063" cy="246220"/>
          </a:xfrm>
          <a:prstGeom prst="hexagon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Elbow Connector 17"/>
          <p:cNvCxnSpPr>
            <a:endCxn id="6" idx="0"/>
          </p:cNvCxnSpPr>
          <p:nvPr/>
        </p:nvCxnSpPr>
        <p:spPr>
          <a:xfrm>
            <a:off x="4167107" y="3089789"/>
            <a:ext cx="342169" cy="229607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74326" y="3038905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  <a:cs typeface="Neo Sans Intel"/>
              </a:rPr>
              <a:t>opcode=05</a:t>
            </a: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4563346" y="3162016"/>
            <a:ext cx="210980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3"/>
          </p:cNvCxnSpPr>
          <p:nvPr/>
        </p:nvCxnSpPr>
        <p:spPr>
          <a:xfrm flipV="1">
            <a:off x="5625841" y="3162015"/>
            <a:ext cx="263386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 rot="10800000" flipV="1">
            <a:off x="5950188" y="3106402"/>
            <a:ext cx="212185" cy="212993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950188" y="3648088"/>
            <a:ext cx="1251283" cy="8653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State Must Match Again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3"/>
              <p:cNvSpPr txBox="1">
                <a:spLocks/>
              </p:cNvSpPr>
              <p:nvPr/>
            </p:nvSpPr>
            <p:spPr>
              <a:xfrm>
                <a:off x="457200" y="4699445"/>
                <a:ext cx="8228012" cy="1914314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LTL formula: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(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𝑜𝑝𝑐𝑜𝑑𝑒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=05 ∧ 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𝑖𝑛𝑠𝑡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𝑓𝑖𝑛𝑖𝑠h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 smtClean="0"/>
                  <a:t> is a formula which says that all state until now matches</a:t>
                </a:r>
              </a:p>
              <a:p>
                <a:r>
                  <a:rPr lang="en-US" i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US" i="1" baseline="-25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</a:t>
                </a:r>
                <a:r>
                  <a:rPr lang="en-US" dirty="0" smtClean="0"/>
                  <a:t> is the value of the state element in the golden model</a:t>
                </a:r>
              </a:p>
              <a:p>
                <a:r>
                  <a:rPr lang="en-US" i="1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US" i="1" baseline="-25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US" dirty="0" smtClean="0"/>
                  <a:t> is its corresponding value in the RTL</a:t>
                </a:r>
                <a:endParaRPr lang="en-US" baseline="-25000" dirty="0"/>
              </a:p>
              <a:p>
                <a:endParaRPr lang="en-US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699445"/>
                <a:ext cx="8228012" cy="1914314"/>
              </a:xfrm>
              <a:prstGeom prst="rect">
                <a:avLst/>
              </a:prstGeom>
              <a:blipFill rotWithShape="0">
                <a:blip r:embed="rId3"/>
                <a:stretch>
                  <a:fillRect l="-519" t="-1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344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8051 ILA: Final Verification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27" name="Content Placeholder 4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762000" y="2209800"/>
          <a:ext cx="737087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444"/>
                <a:gridCol w="914400"/>
                <a:gridCol w="914400"/>
                <a:gridCol w="914400"/>
                <a:gridCol w="914400"/>
                <a:gridCol w="914400"/>
                <a:gridCol w="117543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BMC Bounds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Proofs</a:t>
                      </a:r>
                      <a:endParaRPr 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CEX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≤ 20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≤ 25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≤ 30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≤ 35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XRAM/data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XRAM/</a:t>
                      </a:r>
                      <a:r>
                        <a:rPr lang="en-US" dirty="0" err="1" smtClean="0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97513" y="5410200"/>
            <a:ext cx="745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cs typeface="Neo Sans Intel"/>
              </a:rPr>
              <a:t>Much higher BMC bounds and quite a lot of instructions </a:t>
            </a:r>
            <a:r>
              <a:rPr lang="en-US" b="1" dirty="0" smtClean="0">
                <a:solidFill>
                  <a:schemeClr val="tx2"/>
                </a:solidFill>
                <a:cs typeface="Neo Sans Intel"/>
              </a:rPr>
              <a:t>proven</a:t>
            </a:r>
            <a:r>
              <a:rPr lang="en-US" dirty="0" smtClean="0">
                <a:solidFill>
                  <a:schemeClr val="tx2"/>
                </a:solidFill>
                <a:cs typeface="Neo Sans Intel"/>
              </a:rPr>
              <a:t> correct!</a:t>
            </a:r>
          </a:p>
        </p:txBody>
      </p:sp>
    </p:spTree>
    <p:extLst>
      <p:ext uri="{BB962C8B-B14F-4D97-AF65-F5344CB8AC3E}">
        <p14:creationId xmlns:p14="http://schemas.microsoft.com/office/powerpoint/2010/main" val="254792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Up-Down Arrow 17"/>
          <p:cNvSpPr/>
          <p:nvPr/>
        </p:nvSpPr>
        <p:spPr>
          <a:xfrm>
            <a:off x="14125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72037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>
            <a:off x="28603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-Down Arrow 20"/>
          <p:cNvSpPr/>
          <p:nvPr/>
        </p:nvSpPr>
        <p:spPr>
          <a:xfrm>
            <a:off x="43081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-Down Arrow 21"/>
          <p:cNvSpPr/>
          <p:nvPr/>
        </p:nvSpPr>
        <p:spPr>
          <a:xfrm>
            <a:off x="57559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</a:t>
            </a:r>
            <a:r>
              <a:rPr lang="en-US" dirty="0" err="1" smtClean="0"/>
              <a:t>SoC</a:t>
            </a:r>
            <a:r>
              <a:rPr lang="en-US" dirty="0" smtClean="0"/>
              <a:t> consist of?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8858" y="3272049"/>
            <a:ext cx="7204364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On-chip Interconnect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620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CPU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5098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GPU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9576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Camera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54054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Touch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68532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Flash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701040" y="5715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Many units interacting with each other through an on-chip interconnect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0668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DMA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9624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WiFi</a:t>
            </a:r>
            <a:r>
              <a:rPr lang="en-US" sz="1600" dirty="0" smtClean="0"/>
              <a:t>/3G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4102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SCIP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68580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5146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MMU+</a:t>
            </a:r>
          </a:p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36" name="Up-Down Arrow 35"/>
          <p:cNvSpPr/>
          <p:nvPr/>
        </p:nvSpPr>
        <p:spPr>
          <a:xfrm>
            <a:off x="1463040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Up-Down Arrow 36"/>
          <p:cNvSpPr/>
          <p:nvPr/>
        </p:nvSpPr>
        <p:spPr>
          <a:xfrm>
            <a:off x="7254240" y="364387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8" name="Up-Down Arrow 37"/>
          <p:cNvSpPr/>
          <p:nvPr/>
        </p:nvSpPr>
        <p:spPr>
          <a:xfrm>
            <a:off x="2894022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9" name="Up-Down Arrow 38"/>
          <p:cNvSpPr/>
          <p:nvPr/>
        </p:nvSpPr>
        <p:spPr>
          <a:xfrm>
            <a:off x="4325004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>
            <a:off x="5755985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0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</a:t>
            </a:r>
            <a:r>
              <a:rPr lang="en-US" dirty="0" err="1" smtClean="0"/>
              <a:t>SoC</a:t>
            </a:r>
            <a:r>
              <a:rPr lang="en-US" dirty="0" smtClean="0"/>
              <a:t> “Flow”</a:t>
            </a:r>
            <a:endParaRPr lang="en-US" dirty="0"/>
          </a:p>
        </p:txBody>
      </p:sp>
      <p:sp>
        <p:nvSpPr>
          <p:cNvPr id="5" name="Up-Down Arrow 4"/>
          <p:cNvSpPr/>
          <p:nvPr/>
        </p:nvSpPr>
        <p:spPr>
          <a:xfrm>
            <a:off x="14125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-Down Arrow 5"/>
          <p:cNvSpPr/>
          <p:nvPr/>
        </p:nvSpPr>
        <p:spPr>
          <a:xfrm>
            <a:off x="72037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-Down Arrow 6"/>
          <p:cNvSpPr/>
          <p:nvPr/>
        </p:nvSpPr>
        <p:spPr>
          <a:xfrm>
            <a:off x="28603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-Down Arrow 7"/>
          <p:cNvSpPr/>
          <p:nvPr/>
        </p:nvSpPr>
        <p:spPr>
          <a:xfrm>
            <a:off x="43081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-Down Arrow 8"/>
          <p:cNvSpPr/>
          <p:nvPr/>
        </p:nvSpPr>
        <p:spPr>
          <a:xfrm>
            <a:off x="5755985" y="2833158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8858" y="3272049"/>
            <a:ext cx="7204364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620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CPU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25098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GPU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39576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Camera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054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Touch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6853265" y="2193078"/>
            <a:ext cx="100584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Flash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10668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DMA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9624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WiFi</a:t>
            </a:r>
            <a:r>
              <a:rPr lang="en-US" sz="1600" dirty="0" smtClean="0"/>
              <a:t>/3G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4102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SCIP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68580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2514600" y="4091940"/>
            <a:ext cx="1097280" cy="64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MMU+</a:t>
            </a:r>
          </a:p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21" name="Up-Down Arrow 20"/>
          <p:cNvSpPr/>
          <p:nvPr/>
        </p:nvSpPr>
        <p:spPr>
          <a:xfrm>
            <a:off x="1463040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Up-Down Arrow 21"/>
          <p:cNvSpPr/>
          <p:nvPr/>
        </p:nvSpPr>
        <p:spPr>
          <a:xfrm>
            <a:off x="7254240" y="364387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3" name="Up-Down Arrow 22"/>
          <p:cNvSpPr/>
          <p:nvPr/>
        </p:nvSpPr>
        <p:spPr>
          <a:xfrm>
            <a:off x="2894022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4" name="Up-Down Arrow 23"/>
          <p:cNvSpPr/>
          <p:nvPr/>
        </p:nvSpPr>
        <p:spPr>
          <a:xfrm>
            <a:off x="4325004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5755985" y="3653049"/>
            <a:ext cx="304800" cy="438891"/>
          </a:xfrm>
          <a:prstGeom prst="up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2000" y="4953000"/>
            <a:ext cx="7193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SCIP programs DMA to read from flash</a:t>
            </a:r>
          </a:p>
          <a:p>
            <a:pPr marL="342900" indent="-342900">
              <a:buAutoNum type="arabicPeriod"/>
            </a:pPr>
            <a:r>
              <a:rPr lang="en-US" dirty="0" smtClean="0"/>
              <a:t>DMA writes command to flash</a:t>
            </a:r>
          </a:p>
          <a:p>
            <a:pPr marL="342900" indent="-342900">
              <a:buAutoNum type="arabicPeriod"/>
            </a:pPr>
            <a:r>
              <a:rPr lang="en-US" dirty="0" smtClean="0"/>
              <a:t>Flash returns data to memory</a:t>
            </a:r>
          </a:p>
          <a:p>
            <a:pPr marL="342900" indent="-342900">
              <a:buAutoNum type="arabicPeriod"/>
            </a:pPr>
            <a:r>
              <a:rPr lang="en-US" dirty="0" smtClean="0"/>
              <a:t>SCIP locks memory region</a:t>
            </a:r>
          </a:p>
          <a:p>
            <a:pPr marL="342900" indent="-342900">
              <a:buAutoNum type="arabicPeriod"/>
            </a:pPr>
            <a:r>
              <a:rPr lang="en-US" dirty="0" smtClean="0"/>
              <a:t>SCIP fetches data and checks signature</a:t>
            </a:r>
          </a:p>
          <a:p>
            <a:pPr marL="342900" indent="-342900">
              <a:buAutoNum type="arabicPeriod"/>
            </a:pP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38" name="Elbow Connector 37"/>
          <p:cNvCxnSpPr>
            <a:stCxn id="18" idx="0"/>
            <a:endCxn id="16" idx="0"/>
          </p:cNvCxnSpPr>
          <p:nvPr/>
        </p:nvCxnSpPr>
        <p:spPr>
          <a:xfrm rot="16200000" flipV="1">
            <a:off x="3787140" y="1920240"/>
            <a:ext cx="12700" cy="4343400"/>
          </a:xfrm>
          <a:prstGeom prst="bentConnector3">
            <a:avLst>
              <a:gd name="adj1" fmla="val 4885717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21" idx="4"/>
            <a:endCxn id="15" idx="2"/>
          </p:cNvCxnSpPr>
          <p:nvPr/>
        </p:nvCxnSpPr>
        <p:spPr>
          <a:xfrm rot="5400000" flipH="1" flipV="1">
            <a:off x="3856421" y="592176"/>
            <a:ext cx="1258782" cy="5740745"/>
          </a:xfrm>
          <a:prstGeom prst="bentConnector3">
            <a:avLst>
              <a:gd name="adj1" fmla="val 49293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15" idx="2"/>
            <a:endCxn id="23" idx="4"/>
          </p:cNvCxnSpPr>
          <p:nvPr/>
        </p:nvCxnSpPr>
        <p:spPr>
          <a:xfrm rot="5400000">
            <a:off x="4571913" y="1307668"/>
            <a:ext cx="1258782" cy="4309763"/>
          </a:xfrm>
          <a:prstGeom prst="bentConnector3">
            <a:avLst>
              <a:gd name="adj1" fmla="val 49842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25" idx="4"/>
            <a:endCxn id="23" idx="4"/>
          </p:cNvCxnSpPr>
          <p:nvPr/>
        </p:nvCxnSpPr>
        <p:spPr>
          <a:xfrm rot="5400000">
            <a:off x="4477404" y="2660959"/>
            <a:ext cx="12700" cy="2861963"/>
          </a:xfrm>
          <a:prstGeom prst="bentConnector3">
            <a:avLst>
              <a:gd name="adj1" fmla="val -4885724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23" idx="4"/>
            <a:endCxn id="25" idx="4"/>
          </p:cNvCxnSpPr>
          <p:nvPr/>
        </p:nvCxnSpPr>
        <p:spPr>
          <a:xfrm rot="16200000" flipH="1">
            <a:off x="4477403" y="2660958"/>
            <a:ext cx="12700" cy="2861963"/>
          </a:xfrm>
          <a:prstGeom prst="bentConnector3">
            <a:avLst>
              <a:gd name="adj1" fmla="val -480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4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System-Level Properties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569712" y="1897887"/>
            <a:ext cx="4742797" cy="3325010"/>
            <a:chOff x="762000" y="2193078"/>
            <a:chExt cx="7351222" cy="4319130"/>
          </a:xfrm>
        </p:grpSpPr>
        <p:sp>
          <p:nvSpPr>
            <p:cNvPr id="6" name="Up-Down Arrow 5"/>
            <p:cNvSpPr/>
            <p:nvPr/>
          </p:nvSpPr>
          <p:spPr>
            <a:xfrm>
              <a:off x="14125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7" name="Up-Down Arrow 6"/>
            <p:cNvSpPr/>
            <p:nvPr/>
          </p:nvSpPr>
          <p:spPr>
            <a:xfrm>
              <a:off x="72037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28603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43081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5755985" y="2833158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08858" y="3272049"/>
              <a:ext cx="7204364" cy="3810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20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CPU</a:t>
              </a:r>
              <a:endParaRPr lang="en-US" sz="1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098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GPU</a:t>
              </a:r>
              <a:endParaRPr lang="en-US" sz="1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576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Camera</a:t>
              </a:r>
              <a:endParaRPr lang="en-US" sz="1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054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Touch</a:t>
              </a:r>
              <a:endParaRPr lang="en-US" sz="1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3265" y="2193078"/>
              <a:ext cx="100584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Flash</a:t>
              </a:r>
              <a:endParaRPr lang="en-US" sz="1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0668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DMA</a:t>
              </a:r>
              <a:endParaRPr lang="en-US" sz="1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624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err="1" smtClean="0"/>
                <a:t>WiFi</a:t>
              </a:r>
              <a:r>
                <a:rPr lang="en-US" sz="1000" dirty="0" smtClean="0"/>
                <a:t>/3G</a:t>
              </a:r>
              <a:endParaRPr lang="en-US" sz="1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102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SCIP</a:t>
              </a:r>
              <a:endParaRPr lang="en-US" sz="1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…</a:t>
              </a:r>
              <a:endParaRPr lang="en-US" sz="10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514600" y="4091940"/>
              <a:ext cx="1097280" cy="64008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MMU+</a:t>
              </a:r>
            </a:p>
            <a:p>
              <a:pPr algn="ctr"/>
              <a:r>
                <a:rPr lang="en-US" sz="1000" dirty="0" smtClean="0"/>
                <a:t>DRAM</a:t>
              </a:r>
              <a:endParaRPr lang="en-US" sz="1000" dirty="0"/>
            </a:p>
          </p:txBody>
        </p:sp>
        <p:sp>
          <p:nvSpPr>
            <p:cNvPr id="22" name="Up-Down Arrow 21"/>
            <p:cNvSpPr/>
            <p:nvPr/>
          </p:nvSpPr>
          <p:spPr>
            <a:xfrm>
              <a:off x="1463040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3" name="Up-Down Arrow 22"/>
            <p:cNvSpPr/>
            <p:nvPr/>
          </p:nvSpPr>
          <p:spPr>
            <a:xfrm>
              <a:off x="7254240" y="364387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/>
            </a:p>
          </p:txBody>
        </p:sp>
        <p:sp>
          <p:nvSpPr>
            <p:cNvPr id="24" name="Up-Down Arrow 23"/>
            <p:cNvSpPr/>
            <p:nvPr/>
          </p:nvSpPr>
          <p:spPr>
            <a:xfrm>
              <a:off x="2894022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 smtClean="0"/>
            </a:p>
            <a:p>
              <a:pPr algn="ctr"/>
              <a:endParaRPr lang="en-US" sz="1050" dirty="0"/>
            </a:p>
            <a:p>
              <a:pPr algn="ctr"/>
              <a:endParaRPr lang="en-US" sz="1050" dirty="0"/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4325004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6" name="Up-Down Arrow 25"/>
            <p:cNvSpPr/>
            <p:nvPr/>
          </p:nvSpPr>
          <p:spPr>
            <a:xfrm>
              <a:off x="5755985" y="3653049"/>
              <a:ext cx="304800" cy="438891"/>
            </a:xfrm>
            <a:prstGeom prst="up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2000" y="4953001"/>
              <a:ext cx="7193279" cy="1559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1200" dirty="0" smtClean="0"/>
                <a:t>SCIP programs DMA to read from flash</a:t>
              </a:r>
            </a:p>
            <a:p>
              <a:pPr marL="342900" indent="-342900">
                <a:buAutoNum type="arabicPeriod"/>
              </a:pPr>
              <a:r>
                <a:rPr lang="en-US" sz="1200" dirty="0" smtClean="0"/>
                <a:t>DMA writes command to flash</a:t>
              </a:r>
            </a:p>
            <a:p>
              <a:pPr marL="342900" indent="-342900">
                <a:buAutoNum type="arabicPeriod"/>
              </a:pPr>
              <a:r>
                <a:rPr lang="en-US" sz="1200" dirty="0" smtClean="0"/>
                <a:t>Flash returns data to memory</a:t>
              </a:r>
            </a:p>
            <a:p>
              <a:pPr marL="342900" indent="-342900">
                <a:buAutoNum type="arabicPeriod"/>
              </a:pPr>
              <a:r>
                <a:rPr lang="en-US" sz="1200" dirty="0" smtClean="0"/>
                <a:t>SCIP locks memory region</a:t>
              </a:r>
            </a:p>
            <a:p>
              <a:pPr marL="342900" indent="-342900">
                <a:buAutoNum type="arabicPeriod"/>
              </a:pPr>
              <a:r>
                <a:rPr lang="en-US" sz="1200" dirty="0" smtClean="0"/>
                <a:t>SCIP fetches data and checks signature</a:t>
              </a:r>
            </a:p>
            <a:p>
              <a:pPr marL="342900" indent="-342900">
                <a:buAutoNum type="arabicPeriod"/>
              </a:pPr>
              <a:r>
                <a:rPr lang="en-US" sz="1200" dirty="0" smtClean="0"/>
                <a:t>…</a:t>
              </a:r>
              <a:endParaRPr lang="en-US" sz="12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638800" y="1828800"/>
            <a:ext cx="3352800" cy="2553891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Verification Requires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of the </a:t>
            </a:r>
            <a:r>
              <a:rPr lang="el-GR" dirty="0" smtClean="0"/>
              <a:t>μ</a:t>
            </a:r>
            <a:r>
              <a:rPr lang="en-US" dirty="0" smtClean="0"/>
              <a:t>c ISA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of DMA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of the flash device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of the MMU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Model of SCIP crypto HW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" y="5334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Different from software verification because we need to model all the hardware state machines and “special” reads and writes to memory-mapped I/O locations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899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Constructing an ILA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 be precisely-defined and complete</a:t>
            </a:r>
          </a:p>
          <a:p>
            <a:pPr lvl="1">
              <a:buFont typeface="Arial" panose="020B0604020202020204" pitchFamily="34" charset="0"/>
              <a:buChar char="−"/>
            </a:pPr>
            <a:r>
              <a:rPr lang="en-US" dirty="0" smtClean="0"/>
              <a:t>Security bugs lurk in corner cases, undefined behavior, illegal ops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</a:t>
            </a:r>
            <a:r>
              <a:rPr lang="en-US" i="1" dirty="0" smtClean="0"/>
              <a:t> </a:t>
            </a:r>
            <a:r>
              <a:rPr lang="en-US" dirty="0" smtClean="0"/>
              <a:t>match hardware behavior</a:t>
            </a:r>
          </a:p>
          <a:p>
            <a:pPr lvl="1">
              <a:buFont typeface="Arial" pitchFamily="34" charset="0"/>
              <a:buChar char="−"/>
            </a:pPr>
            <a:r>
              <a:rPr lang="en-US" dirty="0" smtClean="0"/>
              <a:t>ILA must </a:t>
            </a:r>
            <a:r>
              <a:rPr lang="en-US" dirty="0"/>
              <a:t>be </a:t>
            </a:r>
            <a:r>
              <a:rPr lang="en-US" b="1" i="1" dirty="0" smtClean="0"/>
              <a:t>verifiable</a:t>
            </a:r>
            <a:endParaRPr lang="en-US" dirty="0"/>
          </a:p>
          <a:p>
            <a:pPr lvl="1">
              <a:buFont typeface="Arial" pitchFamily="34" charset="0"/>
              <a:buChar char="−"/>
            </a:pPr>
            <a:r>
              <a:rPr lang="en-US" dirty="0" smtClean="0"/>
              <a:t>If hardware doesn’t match ILA, proofs made with it are invalid!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Past work suggests manual construction which is</a:t>
            </a:r>
          </a:p>
          <a:p>
            <a:pPr lvl="1">
              <a:buFont typeface="Arial" pitchFamily="34" charset="0"/>
              <a:buChar char="−"/>
            </a:pPr>
            <a:r>
              <a:rPr lang="en-US" dirty="0" smtClean="0"/>
              <a:t>Error-prone</a:t>
            </a:r>
          </a:p>
          <a:p>
            <a:pPr lvl="1">
              <a:buFont typeface="Arial" pitchFamily="34" charset="0"/>
              <a:buChar char="−"/>
            </a:pPr>
            <a:r>
              <a:rPr lang="en-US" dirty="0" smtClean="0"/>
              <a:t>Cannot be verified to be correct</a:t>
            </a:r>
          </a:p>
          <a:p>
            <a:pPr lvl="1">
              <a:buFont typeface="Arial" pitchFamily="34" charset="0"/>
              <a:buChar char="−"/>
            </a:pPr>
            <a:r>
              <a:rPr lang="en-US" dirty="0" smtClean="0"/>
              <a:t>Extremely tedious to construct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3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in the Combinatorial Explosion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Individual expressions are mostly straightforward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7334" y="28278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7334" y="41486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7334" y="34882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389" y="22860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State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83108" y="23622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State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03954" y="2937933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03954" y="3623733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603954" y="4309533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1758071" y="3733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939671" y="3733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77334" y="48090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362200" y="2362200"/>
            <a:ext cx="4389120" cy="34747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Transition Relation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362200" y="2362200"/>
            <a:ext cx="4389120" cy="34747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opcode = ROM[PC];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 (opcode)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case 00: 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REGS[ACC]   = 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REGS[R0]    = 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REGS[FLAGS] = ...;</a:t>
            </a:r>
          </a:p>
          <a:p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case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01: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REGS[ACC]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REGS[R0]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REGS[FLAGS]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5943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Combinatorial explosion that occurs – as we have to define everything for every </a:t>
            </a:r>
            <a:r>
              <a:rPr lang="en-US" sz="2000" dirty="0" err="1" smtClean="0"/>
              <a:t>opcode</a:t>
            </a:r>
            <a:r>
              <a:rPr lang="en-US" sz="2000" dirty="0"/>
              <a:t> </a:t>
            </a:r>
            <a:r>
              <a:rPr lang="en-US" sz="2000" dirty="0" smtClean="0"/>
              <a:t>– makes the ILA hard to construct manually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359152" y="2359152"/>
            <a:ext cx="4389120" cy="34747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opcode = ROM[PC];</a:t>
            </a:r>
          </a:p>
          <a:p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 (opcode)</a:t>
            </a:r>
          </a:p>
          <a:p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case 00: </a:t>
            </a:r>
          </a:p>
          <a:p>
            <a:r>
              <a:rPr lang="en-US" sz="1400" b="1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REGS[ACC]   = ...;</a:t>
            </a:r>
          </a:p>
          <a:p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REGS[R0]    = ...;</a:t>
            </a:r>
          </a:p>
          <a:p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REGS[FLAGS] = ...;</a:t>
            </a:r>
          </a:p>
          <a:p>
            <a:endParaRPr lang="en-US" sz="1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</a:t>
            </a:r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01: </a:t>
            </a:r>
            <a:endParaRPr lang="en-US" sz="14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REGS[ACC]  </a:t>
            </a:r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REGS[R0]   </a:t>
            </a:r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REGS[FLAGS] </a:t>
            </a:r>
            <a:r>
              <a:rPr lang="en-US" sz="14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endParaRPr lang="en-US" sz="1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endParaRPr lang="en-US" sz="1400" dirty="0" smtClean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>
              <a:solidFill>
                <a:srgbClr val="FFFF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5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800600" y="2057400"/>
            <a:ext cx="3505200" cy="243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an ILA?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3733800" cy="3505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start AES state machine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	ACC, #01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	DPTR, #0xFF00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MOVX	@DPTR, ACC</a:t>
            </a:r>
          </a:p>
          <a:p>
            <a:pPr marL="0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poll for completion</a:t>
            </a:r>
          </a:p>
          <a:p>
            <a:pPr marL="0" indent="0"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wait_finish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	DPTR, #0xFF01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MOVX	ACC, @DPTR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CMPI	ACC, #00</a:t>
            </a:r>
          </a:p>
          <a:p>
            <a:pPr marL="0" indent="0"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JNZ	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wait_finish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219700" y="2362200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IDLE</a:t>
            </a:r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6743700" y="2362200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READ</a:t>
            </a:r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6737169" y="3352800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ENC</a:t>
            </a:r>
            <a:endParaRPr lang="en-US" sz="1000" dirty="0"/>
          </a:p>
        </p:txBody>
      </p:sp>
      <p:sp>
        <p:nvSpPr>
          <p:cNvPr id="9" name="Oval 8"/>
          <p:cNvSpPr/>
          <p:nvPr/>
        </p:nvSpPr>
        <p:spPr>
          <a:xfrm>
            <a:off x="5219700" y="3352800"/>
            <a:ext cx="914400" cy="6400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WRITE</a:t>
            </a:r>
            <a:endParaRPr lang="en-US" sz="1000" dirty="0"/>
          </a:p>
        </p:txBody>
      </p:sp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6134100" y="268224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" y="5726668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Instruction-Level Model of µc ISA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7" idx="4"/>
            <a:endCxn id="8" idx="0"/>
          </p:cNvCxnSpPr>
          <p:nvPr/>
        </p:nvCxnSpPr>
        <p:spPr>
          <a:xfrm flipH="1">
            <a:off x="7194369" y="3002280"/>
            <a:ext cx="6531" cy="3505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6"/>
          </p:cNvCxnSpPr>
          <p:nvPr/>
        </p:nvCxnSpPr>
        <p:spPr>
          <a:xfrm flipH="1">
            <a:off x="6134100" y="3672840"/>
            <a:ext cx="60306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0"/>
            <a:endCxn id="6" idx="4"/>
          </p:cNvCxnSpPr>
          <p:nvPr/>
        </p:nvCxnSpPr>
        <p:spPr>
          <a:xfrm flipV="1">
            <a:off x="5676900" y="3002280"/>
            <a:ext cx="0" cy="3505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7"/>
            <a:endCxn id="7" idx="3"/>
          </p:cNvCxnSpPr>
          <p:nvPr/>
        </p:nvCxnSpPr>
        <p:spPr>
          <a:xfrm flipV="1">
            <a:off x="6000189" y="2908542"/>
            <a:ext cx="877422" cy="537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7" idx="0"/>
            <a:endCxn id="7" idx="6"/>
          </p:cNvCxnSpPr>
          <p:nvPr/>
        </p:nvCxnSpPr>
        <p:spPr>
          <a:xfrm rot="16200000" flipH="1">
            <a:off x="7269480" y="2293620"/>
            <a:ext cx="320040" cy="457200"/>
          </a:xfrm>
          <a:prstGeom prst="curvedConnector4">
            <a:avLst>
              <a:gd name="adj1" fmla="val -71429"/>
              <a:gd name="adj2" fmla="val 1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8" idx="6"/>
            <a:endCxn id="8" idx="4"/>
          </p:cNvCxnSpPr>
          <p:nvPr/>
        </p:nvCxnSpPr>
        <p:spPr>
          <a:xfrm flipH="1">
            <a:off x="7194369" y="3672840"/>
            <a:ext cx="457200" cy="320040"/>
          </a:xfrm>
          <a:prstGeom prst="curvedConnector4">
            <a:avLst>
              <a:gd name="adj1" fmla="val -50000"/>
              <a:gd name="adj2" fmla="val 171429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9" idx="4"/>
            <a:endCxn id="9" idx="2"/>
          </p:cNvCxnSpPr>
          <p:nvPr/>
        </p:nvCxnSpPr>
        <p:spPr>
          <a:xfrm rot="5400000" flipH="1">
            <a:off x="5288280" y="3604260"/>
            <a:ext cx="320040" cy="457200"/>
          </a:xfrm>
          <a:prstGeom prst="curvedConnector4">
            <a:avLst>
              <a:gd name="adj1" fmla="val -71429"/>
              <a:gd name="adj2" fmla="val 1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Plus 29"/>
          <p:cNvSpPr/>
          <p:nvPr/>
        </p:nvSpPr>
        <p:spPr>
          <a:xfrm>
            <a:off x="4267200" y="2908542"/>
            <a:ext cx="381000" cy="44425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00600" y="464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Instruction-Level Model of HW accelerators</a:t>
            </a:r>
            <a:endParaRPr lang="en-US" dirty="0"/>
          </a:p>
        </p:txBody>
      </p:sp>
      <p:sp>
        <p:nvSpPr>
          <p:cNvPr id="32" name="Equal 31"/>
          <p:cNvSpPr/>
          <p:nvPr/>
        </p:nvSpPr>
        <p:spPr>
          <a:xfrm>
            <a:off x="6115050" y="5365653"/>
            <a:ext cx="8763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6096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Instruction-Level Abstraction (ILA) of </a:t>
            </a:r>
            <a:r>
              <a:rPr lang="en-US" b="1" dirty="0" err="1" smtClean="0"/>
              <a:t>SoC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1467535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Instruction</a:t>
            </a:r>
            <a:r>
              <a:rPr lang="en-US" dirty="0" smtClean="0"/>
              <a:t>” is now any firmware-visible state update triggered by some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8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ILA automatically?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7166" y="3733800"/>
            <a:ext cx="1739537" cy="82078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Simulator</a:t>
            </a:r>
          </a:p>
        </p:txBody>
      </p:sp>
      <p:sp>
        <p:nvSpPr>
          <p:cNvPr id="9" name="Rectangle 8"/>
          <p:cNvSpPr/>
          <p:nvPr/>
        </p:nvSpPr>
        <p:spPr>
          <a:xfrm>
            <a:off x="727166" y="2514600"/>
            <a:ext cx="1752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(RTL) Implementation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2971800" y="2286000"/>
            <a:ext cx="533400" cy="27432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886200" y="2919984"/>
            <a:ext cx="1828800" cy="1475232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248400" y="3238500"/>
            <a:ext cx="17526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Synthesized ILA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166" y="5410200"/>
            <a:ext cx="7426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Unfortunately this is not practical for realistic designs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6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Verification Required?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905000"/>
            <a:ext cx="17526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“Ideal” ILA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3098800"/>
            <a:ext cx="17526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ILA defined by simulator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4292600"/>
            <a:ext cx="1752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(RTL) Implementation</a:t>
            </a:r>
            <a:endParaRPr lang="en-US" dirty="0"/>
          </a:p>
        </p:txBody>
      </p:sp>
      <p:sp>
        <p:nvSpPr>
          <p:cNvPr id="9" name="Flowchart: Multidocument 8"/>
          <p:cNvSpPr/>
          <p:nvPr/>
        </p:nvSpPr>
        <p:spPr>
          <a:xfrm>
            <a:off x="533400" y="5486400"/>
            <a:ext cx="1752600" cy="990600"/>
          </a:xfrm>
          <a:prstGeom prst="flowChartMulti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Template ILA Family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3124200" y="1828800"/>
            <a:ext cx="381000" cy="45720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2858868"/>
            <a:ext cx="42672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 an ideal world, all of these are the same and no verification is needed!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4310380"/>
            <a:ext cx="42672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But back in the real world, none of these are probably equal to any of the others! And so we do need verification.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0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Algorithm Correctness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2331500"/>
            <a:ext cx="17526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ILA defined by simulator</a:t>
            </a:r>
            <a:endParaRPr lang="en-US" dirty="0"/>
          </a:p>
        </p:txBody>
      </p:sp>
      <p:sp>
        <p:nvSpPr>
          <p:cNvPr id="7" name="Flowchart: Multidocument 6"/>
          <p:cNvSpPr/>
          <p:nvPr/>
        </p:nvSpPr>
        <p:spPr>
          <a:xfrm>
            <a:off x="4593560" y="2255300"/>
            <a:ext cx="1752600" cy="990600"/>
          </a:xfrm>
          <a:prstGeom prst="flowChartMulti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Template ILA Family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57600" y="2458213"/>
                <a:ext cx="55496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458213"/>
                <a:ext cx="554960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33400" y="2537185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If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01831" y="3626901"/>
            <a:ext cx="1005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Then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1752600" y="3581178"/>
            <a:ext cx="17526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Synthesized ILA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93560" y="3581178"/>
            <a:ext cx="1752600" cy="838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ILA defined by simulator</a:t>
            </a:r>
            <a:endParaRPr lang="en-US" dirty="0"/>
          </a:p>
        </p:txBody>
      </p:sp>
      <p:sp>
        <p:nvSpPr>
          <p:cNvPr id="13" name="Equal 12"/>
          <p:cNvSpPr/>
          <p:nvPr/>
        </p:nvSpPr>
        <p:spPr>
          <a:xfrm>
            <a:off x="3804731" y="3734844"/>
            <a:ext cx="484520" cy="53086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94" y="4933303"/>
            <a:ext cx="3767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note, we still don’t know if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4637169" y="4929701"/>
            <a:ext cx="1752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(RTL) Implementation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30209" y="4929701"/>
            <a:ext cx="17526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Synthesized ILA</a:t>
            </a:r>
          </a:p>
        </p:txBody>
      </p:sp>
      <p:sp>
        <p:nvSpPr>
          <p:cNvPr id="17" name="Equal 16"/>
          <p:cNvSpPr/>
          <p:nvPr/>
        </p:nvSpPr>
        <p:spPr>
          <a:xfrm>
            <a:off x="6528509" y="5083368"/>
            <a:ext cx="484520" cy="53086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6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Ensures That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64166" y="2514600"/>
            <a:ext cx="1752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(RTL) Implementation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57206" y="2514600"/>
            <a:ext cx="17526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Synthesized ILA</a:t>
            </a:r>
          </a:p>
        </p:txBody>
      </p:sp>
      <p:sp>
        <p:nvSpPr>
          <p:cNvPr id="8" name="Equal 7"/>
          <p:cNvSpPr/>
          <p:nvPr/>
        </p:nvSpPr>
        <p:spPr>
          <a:xfrm>
            <a:off x="4255506" y="2668267"/>
            <a:ext cx="484520" cy="53086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006" y="38862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This ensures that any firmware properties verified using the ILA are valid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548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If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88360" y="2518044"/>
            <a:ext cx="1752600" cy="838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HW (RTL) Implementation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81400" y="2518044"/>
            <a:ext cx="17526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Synthesized ILA</a:t>
            </a:r>
          </a:p>
        </p:txBody>
      </p:sp>
      <p:sp>
        <p:nvSpPr>
          <p:cNvPr id="8" name="Equal 7"/>
          <p:cNvSpPr/>
          <p:nvPr/>
        </p:nvSpPr>
        <p:spPr>
          <a:xfrm>
            <a:off x="2979700" y="2671711"/>
            <a:ext cx="484520" cy="530867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24600" y="2518044"/>
            <a:ext cx="1752600" cy="838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“Ideal” ILA</a:t>
            </a:r>
            <a:endParaRPr lang="en-US" dirty="0"/>
          </a:p>
        </p:txBody>
      </p:sp>
      <p:sp>
        <p:nvSpPr>
          <p:cNvPr id="10" name="Not Equal 9"/>
          <p:cNvSpPr/>
          <p:nvPr/>
        </p:nvSpPr>
        <p:spPr>
          <a:xfrm>
            <a:off x="5614254" y="2671711"/>
            <a:ext cx="484520" cy="530867"/>
          </a:xfrm>
          <a:prstGeom prst="mathNot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4114800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As long as we can prove that our system-level properties hold, it doesn’t matter!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994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Verification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b="1" i="1" dirty="0" smtClean="0"/>
              <a:t>Refinement Relations</a:t>
            </a:r>
            <a:r>
              <a:rPr lang="en-US" dirty="0" smtClean="0"/>
              <a:t> to prove that the ILA and HW implementation have identical input/output behavior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Refinement relations can be </a:t>
            </a:r>
            <a:r>
              <a:rPr lang="en-US" dirty="0" err="1" smtClean="0"/>
              <a:t>scalably</a:t>
            </a:r>
            <a:r>
              <a:rPr lang="en-US" dirty="0" smtClean="0"/>
              <a:t> model checked using compositional reasoning [McMillian, 2000]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Details in the paper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ILA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a </a:t>
            </a:r>
            <a:r>
              <a:rPr lang="en-US" dirty="0"/>
              <a:t>m</a:t>
            </a:r>
            <a:r>
              <a:rPr lang="en-US" dirty="0" smtClean="0"/>
              <a:t>icrocontroller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7334" y="28278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7334" y="41486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7334" y="34882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2389" y="22860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3108" y="23622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State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03954" y="2937933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03954" y="3623733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03954" y="4309533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1758071" y="3733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6939671" y="3733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7334" y="4809066"/>
            <a:ext cx="838200" cy="4572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362200" y="2362200"/>
            <a:ext cx="4389120" cy="34747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Transition Relation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362200" y="2362200"/>
            <a:ext cx="4389120" cy="34747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opcode = ROM[PC];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 (opcode)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case 00: 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REGS[ACC]   = 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REGS[R0]    = 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REGS[FLAGS] = ...;</a:t>
            </a:r>
          </a:p>
          <a:p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case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01: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REGS[ACC]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REGS[R0]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REGS[FLAGS]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...;</a:t>
            </a:r>
          </a:p>
          <a:p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84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the ILA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a hardware accelerator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1443" y="2939159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curstate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443" y="3626703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rdcnt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1443" y="3282931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2389" y="22860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83108" y="23622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State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1758071" y="3733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6939671" y="3733800"/>
            <a:ext cx="44625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01443" y="4314247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2362200"/>
            <a:ext cx="4389120" cy="34747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Transition Relation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362200" y="2362200"/>
            <a:ext cx="4389120" cy="34747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switch 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curstate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case IDLE: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(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rdaddr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RDPTR_ADR)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rdptr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datain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case READ: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...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case AES1: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case AES2: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    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case WRITE: 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443" y="4658019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wrlen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443" y="3970475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1443" y="5001791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443" y="5345562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43800" y="2939159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curstate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43800" y="3626703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rdcnt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43800" y="3282931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43800" y="4314247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wrptr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43800" y="4658019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wrlen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43800" y="3970475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rdbuf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43800" y="5001791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wrbuf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43800" y="5345562"/>
            <a:ext cx="838200" cy="23461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0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167355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493721" y="3167355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322787" y="3167355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833057" y="3507534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17178" y="3507534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371376" y="4323962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36289" y="3847712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74609" y="3847712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96543" y="3167355"/>
            <a:ext cx="1223457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Golden Model</a:t>
            </a:r>
            <a:endParaRPr lang="en-US" sz="14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90934" y="3507534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22787" y="4343401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RTL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6396543" y="4343400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Model Checker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14" idx="2"/>
          </p:cNvCxnSpPr>
          <p:nvPr/>
        </p:nvCxnSpPr>
        <p:spPr>
          <a:xfrm>
            <a:off x="7008272" y="3847712"/>
            <a:ext cx="0" cy="495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 flipV="1">
            <a:off x="5790934" y="4683578"/>
            <a:ext cx="60560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7" idx="2"/>
          </p:cNvCxnSpPr>
          <p:nvPr/>
        </p:nvCxnSpPr>
        <p:spPr>
          <a:xfrm flipV="1">
            <a:off x="7008271" y="5023757"/>
            <a:ext cx="1" cy="388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96543" y="5412534"/>
            <a:ext cx="1223457" cy="612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Refinement Relations</a:t>
            </a:r>
            <a:endParaRPr lang="en-US" sz="1400" dirty="0"/>
          </a:p>
        </p:txBody>
      </p:sp>
      <p:cxnSp>
        <p:nvCxnSpPr>
          <p:cNvPr id="22" name="Elbow Connector 21"/>
          <p:cNvCxnSpPr>
            <a:endCxn id="16" idx="2"/>
          </p:cNvCxnSpPr>
          <p:nvPr/>
        </p:nvCxnSpPr>
        <p:spPr>
          <a:xfrm rot="10800000" flipV="1">
            <a:off x="5056862" y="4683578"/>
            <a:ext cx="2563139" cy="340179"/>
          </a:xfrm>
          <a:prstGeom prst="bentConnector4">
            <a:avLst>
              <a:gd name="adj1" fmla="val -12736"/>
              <a:gd name="adj2" fmla="val 503199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6" idx="2"/>
          </p:cNvCxnSpPr>
          <p:nvPr/>
        </p:nvCxnSpPr>
        <p:spPr>
          <a:xfrm rot="10800000">
            <a:off x="1221329" y="3847713"/>
            <a:ext cx="3835532" cy="2520043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895774" y="6421010"/>
            <a:ext cx="238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Bugs/counter examples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11" idx="2"/>
          </p:cNvCxnSpPr>
          <p:nvPr/>
        </p:nvCxnSpPr>
        <p:spPr>
          <a:xfrm flipV="1">
            <a:off x="3105449" y="5004319"/>
            <a:ext cx="1" cy="13634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429201" y="2183559"/>
            <a:ext cx="1223457" cy="68035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FW verification</a:t>
            </a:r>
            <a:endParaRPr lang="en-US" sz="1400" dirty="0"/>
          </a:p>
        </p:txBody>
      </p:sp>
      <p:cxnSp>
        <p:nvCxnSpPr>
          <p:cNvPr id="27" name="Elbow Connector 26"/>
          <p:cNvCxnSpPr/>
          <p:nvPr/>
        </p:nvCxnSpPr>
        <p:spPr>
          <a:xfrm rot="5400000" flipH="1" flipV="1">
            <a:off x="5421223" y="2159375"/>
            <a:ext cx="643617" cy="137234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303909" y="5351846"/>
            <a:ext cx="4786770" cy="786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smtClean="0"/>
              <a:t>Challenges in constructing the ILA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ILA must completely define HW behavior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Manual construction is tedious and error-prone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90331" y="2504572"/>
            <a:ext cx="2352939" cy="59107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(2) Template language and Synthesis </a:t>
            </a: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algorithm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76622" y="3733800"/>
            <a:ext cx="1591178" cy="59107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(3) Verifying </a:t>
            </a:r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ILA correctness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322787" y="1839423"/>
            <a:ext cx="1412751" cy="59107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(1) Concept of the ILA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6757" y="1533335"/>
            <a:ext cx="274320" cy="2743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681524" y="1533335"/>
            <a:ext cx="274320" cy="2743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808846" y="1516607"/>
            <a:ext cx="1577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New components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033611" y="1516607"/>
            <a:ext cx="1905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Existing components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2464044" y="1533335"/>
            <a:ext cx="274320" cy="2743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4992815" y="1533335"/>
            <a:ext cx="274320" cy="2743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2816133" y="1516607"/>
            <a:ext cx="2098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Automatically generated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5344904" y="1516607"/>
            <a:ext cx="1258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Existing tools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871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4" grpId="0" animBg="1"/>
      <p:bldP spid="16" grpId="0" animBg="1"/>
      <p:bldP spid="17" grpId="0" animBg="1"/>
      <p:bldP spid="21" grpId="0" animBg="1"/>
      <p:bldP spid="24" grpId="0"/>
      <p:bldP spid="26" grpId="0" animBg="1"/>
      <p:bldP spid="32" grpId="0" animBg="1"/>
      <p:bldP spid="33" grpId="0" animBg="1"/>
      <p:bldP spid="35" grpId="0" animBg="1"/>
      <p:bldP spid="38" grpId="0"/>
      <p:bldP spid="39" grpId="0" animBg="1"/>
      <p:bldP spid="40" grpId="0" animBg="1"/>
      <p:bldP spid="41" grpId="0"/>
      <p:bldP spid="42" grpId="0"/>
      <p:bldP spid="43" grpId="0" animBg="1"/>
      <p:bldP spid="44" grpId="0" animBg="1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ILA Synthesis using Program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Build on recent progress in the area of program synthesis [ASPLOS’06, ICSE’10, FMCAD’13, …]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" y="4711245"/>
            <a:ext cx="3733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(??)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( x &amp; ??) + ((x &gt;&gt; ??) &amp; ??); </a:t>
            </a:r>
          </a:p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495800"/>
            <a:ext cx="41148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 = (x &amp; 0x5555) + ((x &gt;&gt; 1) &amp; 0x5555);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x = (x &amp;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0x3333)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+ ((x &gt;&gt; 1) &amp;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0x3333);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x = (x &amp;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0x0077)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+ ((x &gt;&gt; 1) &amp;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0x0077);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x = (x &amp;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0x000F)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+ ((x &gt;&gt; 1) &amp;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0x000F);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x;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19600" y="5016045"/>
            <a:ext cx="304800" cy="381000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3086725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Transform a template-program with “holes” into a complete program using an I/O oracle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079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Synthesizing the ILA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Template-based Synthesis of Instruction-Level Abstractions for SoC Verification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167355"/>
            <a:ext cx="1223457" cy="680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Template abstraction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493721" y="3167355"/>
            <a:ext cx="1223457" cy="6803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Synthesis Algorithm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4322787" y="3167355"/>
            <a:ext cx="1468148" cy="68035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Instruction-Level Abstraction</a:t>
            </a:r>
            <a:endParaRPr lang="en-US" sz="14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833057" y="3507534"/>
            <a:ext cx="6606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17178" y="3507534"/>
            <a:ext cx="6056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371376" y="4323962"/>
            <a:ext cx="1468148" cy="6803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Simulator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36289" y="3847712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374609" y="3847712"/>
            <a:ext cx="0" cy="476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9600" y="20529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Main idea: synthesize the ILA from a template!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651132" y="5077002"/>
            <a:ext cx="2925523" cy="485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Simulator is the I/O oracle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-83114" y="3925669"/>
            <a:ext cx="2417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Equivalent of the program with “holes”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3149988"/>
            <a:ext cx="2438400" cy="715089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How do we </a:t>
            </a:r>
            <a:r>
              <a:rPr lang="en-US" dirty="0" err="1" smtClean="0"/>
              <a:t>scalably</a:t>
            </a:r>
            <a:r>
              <a:rPr lang="en-US" dirty="0" smtClean="0"/>
              <a:t> synthesize ILAs?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72200" y="3865077"/>
            <a:ext cx="2438400" cy="1634490"/>
          </a:xfrm>
          <a:prstGeom prst="roundRect">
            <a:avLst/>
          </a:prstGeom>
          <a:solidFill>
            <a:schemeClr val="tx1">
              <a:lumMod val="25000"/>
              <a:lumOff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Template language and synthesis formulation have to be designed carefully.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14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1296</TotalTime>
  <Words>3047</Words>
  <Application>Microsoft Office PowerPoint</Application>
  <PresentationFormat>On-screen Show (4:3)</PresentationFormat>
  <Paragraphs>922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Calibri</vt:lpstr>
      <vt:lpstr>Cambria Math</vt:lpstr>
      <vt:lpstr>Consolas</vt:lpstr>
      <vt:lpstr>Neo Sans Intel</vt:lpstr>
      <vt:lpstr>Clarity</vt:lpstr>
      <vt:lpstr>PowerPoint Presentation</vt:lpstr>
      <vt:lpstr>Why an ILA?</vt:lpstr>
      <vt:lpstr>Why an ILA?</vt:lpstr>
      <vt:lpstr>Why an ILA?</vt:lpstr>
      <vt:lpstr>What does the ILA look like?</vt:lpstr>
      <vt:lpstr>What does the ILA look like?</vt:lpstr>
      <vt:lpstr>Our Contributions</vt:lpstr>
      <vt:lpstr>ILA Synthesis using Program Synthesis</vt:lpstr>
      <vt:lpstr>Synthesizing the ILA</vt:lpstr>
      <vt:lpstr>Template Language</vt:lpstr>
      <vt:lpstr>Template Language: Choice Primitive</vt:lpstr>
      <vt:lpstr>Template Language: Choice Primitive</vt:lpstr>
      <vt:lpstr>Summarizing the Template Language</vt:lpstr>
      <vt:lpstr>Synthesis Algorithm: CEGIS</vt:lpstr>
      <vt:lpstr>Synthesis Algorithm on Toy Example</vt:lpstr>
      <vt:lpstr>Correctness of the ILA</vt:lpstr>
      <vt:lpstr>Synthesis Correctness</vt:lpstr>
      <vt:lpstr>Verifying the ILA</vt:lpstr>
      <vt:lpstr>Refinement Relations for ILA Verification</vt:lpstr>
      <vt:lpstr>Test Case: Example SoC</vt:lpstr>
      <vt:lpstr>Implementing the Framework</vt:lpstr>
      <vt:lpstr>Summarizing Synthesis Results</vt:lpstr>
      <vt:lpstr>Summarizing Verification Results</vt:lpstr>
      <vt:lpstr>In Conclusion</vt:lpstr>
      <vt:lpstr>PowerPoint Presentation</vt:lpstr>
      <vt:lpstr>Conclusion</vt:lpstr>
      <vt:lpstr>8051 ILA: Synthesis Results (1/3)</vt:lpstr>
      <vt:lpstr>8051 ILA: Synthesis Results (2/3)</vt:lpstr>
      <vt:lpstr>8051 ILA: Synthesis Results (3/3)</vt:lpstr>
      <vt:lpstr>8051 ILA: Initial Verification Setup</vt:lpstr>
      <vt:lpstr>8051 ILA: Initial Verification Results</vt:lpstr>
      <vt:lpstr>8051 ILA: More Scalable Verification</vt:lpstr>
      <vt:lpstr>8051 ILA: More Scalable Verification</vt:lpstr>
      <vt:lpstr>8051 ILA: Final Verification Results</vt:lpstr>
      <vt:lpstr>What does an SoC consist of?</vt:lpstr>
      <vt:lpstr>Example SoC “Flow”</vt:lpstr>
      <vt:lpstr>Verifying System-Level Properties</vt:lpstr>
      <vt:lpstr>Challenges in Constructing an ILA</vt:lpstr>
      <vt:lpstr>Complexity in the Combinatorial Explosion</vt:lpstr>
      <vt:lpstr>Generate ILA automatically?</vt:lpstr>
      <vt:lpstr>Why Is Verification Required?</vt:lpstr>
      <vt:lpstr>Synthesis Algorithm Correctness</vt:lpstr>
      <vt:lpstr>Verification Ensures That</vt:lpstr>
      <vt:lpstr>But What If</vt:lpstr>
      <vt:lpstr>How is Verification Done?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Template-based Synthesis of Instruction-Level Abstractions for SoC Verification</dc:title>
  <dc:creator>Pramod</dc:creator>
  <cp:lastModifiedBy>Pramod Subramanyan</cp:lastModifiedBy>
  <cp:revision>600</cp:revision>
  <dcterms:created xsi:type="dcterms:W3CDTF">2006-08-16T00:00:00Z</dcterms:created>
  <dcterms:modified xsi:type="dcterms:W3CDTF">2015-09-26T23:59:16Z</dcterms:modified>
</cp:coreProperties>
</file>